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4"/>
  </p:notesMasterIdLst>
  <p:sldIdLst>
    <p:sldId id="256" r:id="rId2"/>
    <p:sldId id="257" r:id="rId3"/>
    <p:sldId id="258" r:id="rId4"/>
    <p:sldId id="271" r:id="rId5"/>
    <p:sldId id="269" r:id="rId6"/>
    <p:sldId id="260" r:id="rId7"/>
    <p:sldId id="275" r:id="rId8"/>
    <p:sldId id="272" r:id="rId9"/>
    <p:sldId id="274" r:id="rId10"/>
    <p:sldId id="276" r:id="rId11"/>
    <p:sldId id="273" r:id="rId12"/>
    <p:sldId id="268" r:id="rId13"/>
  </p:sldIdLst>
  <p:sldSz cx="18288000" cy="10287000"/>
  <p:notesSz cx="6858000" cy="9144000"/>
  <p:embeddedFontLst>
    <p:embeddedFont>
      <p:font typeface="Anton" pitchFamily="2" charset="0"/>
      <p:regular r:id="rId15"/>
    </p:embeddedFont>
    <p:embeddedFont>
      <p:font typeface="Glacial Indifference" panose="020B0604020202020204" charset="0"/>
      <p:regular r:id="rId16"/>
    </p:embeddedFont>
    <p:embeddedFont>
      <p:font typeface="Glacial Indifference Bold" panose="020B0604020202020204" charset="0"/>
      <p:regular r:id="rId17"/>
    </p:embeddedFont>
    <p:embeddedFont>
      <p:font typeface="League Spartan" panose="020B0604020202020204" charset="0"/>
      <p:regular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3533" autoAdjust="0"/>
  </p:normalViewPr>
  <p:slideViewPr>
    <p:cSldViewPr>
      <p:cViewPr varScale="1">
        <p:scale>
          <a:sx n="41" d="100"/>
          <a:sy n="41" d="100"/>
        </p:scale>
        <p:origin x="147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1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7B4BF9-1B51-4F26-A77B-28C2E81065A2}" type="datetimeFigureOut">
              <a:rPr lang="en-US" smtClean="0"/>
              <a:t>11/15/2024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3E3031-4B62-40B3-83FF-E8ED4D7483DA}" type="slidenum">
              <a:rPr lang="en-US" smtClean="0"/>
              <a:t>‹#›</a:t>
            </a:fld>
            <a:endParaRPr lang="en-US"/>
          </a:p>
        </p:txBody>
      </p:sp>
    </p:spTree>
    <p:extLst>
      <p:ext uri="{BB962C8B-B14F-4D97-AF65-F5344CB8AC3E}">
        <p14:creationId xmlns:p14="http://schemas.microsoft.com/office/powerpoint/2010/main" val="803492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imf.org/en/Publications/Staff-Discussion-Notes/Issues/2018/09/17/women-in-finance-a-case-for-closing-gaps-45136"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Speakers introduce themselves</a:t>
            </a:r>
          </a:p>
        </p:txBody>
      </p:sp>
      <p:sp>
        <p:nvSpPr>
          <p:cNvPr id="4" name="Slide Number Placeholder 3"/>
          <p:cNvSpPr>
            <a:spLocks noGrp="1"/>
          </p:cNvSpPr>
          <p:nvPr>
            <p:ph type="sldNum" sz="quarter" idx="5"/>
          </p:nvPr>
        </p:nvSpPr>
        <p:spPr/>
        <p:txBody>
          <a:bodyPr/>
          <a:lstStyle/>
          <a:p>
            <a:fld id="{F93E3031-4B62-40B3-83FF-E8ED4D7483DA}" type="slidenum">
              <a:rPr lang="en-US" smtClean="0"/>
              <a:t>1</a:t>
            </a:fld>
            <a:endParaRPr lang="en-US"/>
          </a:p>
        </p:txBody>
      </p:sp>
    </p:spTree>
    <p:extLst>
      <p:ext uri="{BB962C8B-B14F-4D97-AF65-F5344CB8AC3E}">
        <p14:creationId xmlns:p14="http://schemas.microsoft.com/office/powerpoint/2010/main" val="1046232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F4EEC4-9468-3A5F-91F4-9189F56381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C3C8DE-D16B-CD31-C161-2900DFDEEAB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773EF5-D7D1-082E-7294-38B5B9CF38C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67BBD8F-F4E5-2091-C5D9-A6F3706458D8}"/>
              </a:ext>
            </a:extLst>
          </p:cNvPr>
          <p:cNvSpPr>
            <a:spLocks noGrp="1"/>
          </p:cNvSpPr>
          <p:nvPr>
            <p:ph type="sldNum" sz="quarter" idx="5"/>
          </p:nvPr>
        </p:nvSpPr>
        <p:spPr/>
        <p:txBody>
          <a:bodyPr/>
          <a:lstStyle/>
          <a:p>
            <a:fld id="{F93E3031-4B62-40B3-83FF-E8ED4D7483DA}" type="slidenum">
              <a:rPr lang="en-US" smtClean="0"/>
              <a:t>10</a:t>
            </a:fld>
            <a:endParaRPr lang="en-US"/>
          </a:p>
        </p:txBody>
      </p:sp>
    </p:spTree>
    <p:extLst>
      <p:ext uri="{BB962C8B-B14F-4D97-AF65-F5344CB8AC3E}">
        <p14:creationId xmlns:p14="http://schemas.microsoft.com/office/powerpoint/2010/main" val="7525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3E3031-4B62-40B3-83FF-E8ED4D7483DA}" type="slidenum">
              <a:rPr lang="en-US" smtClean="0"/>
              <a:t>11</a:t>
            </a:fld>
            <a:endParaRPr lang="en-US"/>
          </a:p>
        </p:txBody>
      </p:sp>
    </p:spTree>
    <p:extLst>
      <p:ext uri="{BB962C8B-B14F-4D97-AF65-F5344CB8AC3E}">
        <p14:creationId xmlns:p14="http://schemas.microsoft.com/office/powerpoint/2010/main" val="856551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Together we can make the housing industry stronger.   Join us or join both in the advancement of women in affordable housing.   Thank you. </a:t>
            </a:r>
          </a:p>
        </p:txBody>
      </p:sp>
      <p:sp>
        <p:nvSpPr>
          <p:cNvPr id="4" name="Slide Number Placeholder 3"/>
          <p:cNvSpPr>
            <a:spLocks noGrp="1"/>
          </p:cNvSpPr>
          <p:nvPr>
            <p:ph type="sldNum" sz="quarter" idx="5"/>
          </p:nvPr>
        </p:nvSpPr>
        <p:spPr/>
        <p:txBody>
          <a:bodyPr/>
          <a:lstStyle/>
          <a:p>
            <a:fld id="{F93E3031-4B62-40B3-83FF-E8ED4D7483DA}" type="slidenum">
              <a:rPr lang="en-US" smtClean="0"/>
              <a:t>12</a:t>
            </a:fld>
            <a:endParaRPr lang="en-US"/>
          </a:p>
        </p:txBody>
      </p:sp>
    </p:spTree>
    <p:extLst>
      <p:ext uri="{BB962C8B-B14F-4D97-AF65-F5344CB8AC3E}">
        <p14:creationId xmlns:p14="http://schemas.microsoft.com/office/powerpoint/2010/main" val="3622173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about national parent organization a little and then the need for VA  to have a chapter.   Then talk about when we were formed and how far we are.   Baby but boy have we done a lot.</a:t>
            </a:r>
          </a:p>
        </p:txBody>
      </p:sp>
      <p:sp>
        <p:nvSpPr>
          <p:cNvPr id="4" name="Slide Number Placeholder 3"/>
          <p:cNvSpPr>
            <a:spLocks noGrp="1"/>
          </p:cNvSpPr>
          <p:nvPr>
            <p:ph type="sldNum" sz="quarter" idx="5"/>
          </p:nvPr>
        </p:nvSpPr>
        <p:spPr/>
        <p:txBody>
          <a:bodyPr/>
          <a:lstStyle/>
          <a:p>
            <a:fld id="{F93E3031-4B62-40B3-83FF-E8ED4D7483DA}" type="slidenum">
              <a:rPr lang="en-US" smtClean="0"/>
              <a:t>2</a:t>
            </a:fld>
            <a:endParaRPr lang="en-US"/>
          </a:p>
        </p:txBody>
      </p:sp>
    </p:spTree>
    <p:extLst>
      <p:ext uri="{BB962C8B-B14F-4D97-AF65-F5344CB8AC3E}">
        <p14:creationId xmlns:p14="http://schemas.microsoft.com/office/powerpoint/2010/main" val="1484488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about our events and planned ambassador program </a:t>
            </a:r>
          </a:p>
        </p:txBody>
      </p:sp>
      <p:sp>
        <p:nvSpPr>
          <p:cNvPr id="4" name="Slide Number Placeholder 3"/>
          <p:cNvSpPr>
            <a:spLocks noGrp="1"/>
          </p:cNvSpPr>
          <p:nvPr>
            <p:ph type="sldNum" sz="quarter" idx="5"/>
          </p:nvPr>
        </p:nvSpPr>
        <p:spPr/>
        <p:txBody>
          <a:bodyPr/>
          <a:lstStyle/>
          <a:p>
            <a:fld id="{F93E3031-4B62-40B3-83FF-E8ED4D7483DA}" type="slidenum">
              <a:rPr lang="en-US" smtClean="0"/>
              <a:t>3</a:t>
            </a:fld>
            <a:endParaRPr lang="en-US"/>
          </a:p>
        </p:txBody>
      </p:sp>
    </p:spTree>
    <p:extLst>
      <p:ext uri="{BB962C8B-B14F-4D97-AF65-F5344CB8AC3E}">
        <p14:creationId xmlns:p14="http://schemas.microsoft.com/office/powerpoint/2010/main" val="2583208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Present information </a:t>
            </a:r>
          </a:p>
        </p:txBody>
      </p:sp>
      <p:sp>
        <p:nvSpPr>
          <p:cNvPr id="4" name="Slide Number Placeholder 3"/>
          <p:cNvSpPr>
            <a:spLocks noGrp="1"/>
          </p:cNvSpPr>
          <p:nvPr>
            <p:ph type="sldNum" sz="quarter" idx="5"/>
          </p:nvPr>
        </p:nvSpPr>
        <p:spPr/>
        <p:txBody>
          <a:bodyPr/>
          <a:lstStyle/>
          <a:p>
            <a:fld id="{F93E3031-4B62-40B3-83FF-E8ED4D7483DA}" type="slidenum">
              <a:rPr lang="en-US" smtClean="0"/>
              <a:t>4</a:t>
            </a:fld>
            <a:endParaRPr lang="en-US"/>
          </a:p>
        </p:txBody>
      </p:sp>
    </p:spTree>
    <p:extLst>
      <p:ext uri="{BB962C8B-B14F-4D97-AF65-F5344CB8AC3E}">
        <p14:creationId xmlns:p14="http://schemas.microsoft.com/office/powerpoint/2010/main" val="3032663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look at the 2024 Corporate pipeline.   Women remain under represented and this gap persists regardless of race and ethnicity.  Even though women make up a greater number of people in the work force they are grossly under represented in the housing industry as a whole.   Virginia is no different.     </a:t>
            </a:r>
          </a:p>
        </p:txBody>
      </p:sp>
      <p:sp>
        <p:nvSpPr>
          <p:cNvPr id="4" name="Slide Number Placeholder 3"/>
          <p:cNvSpPr>
            <a:spLocks noGrp="1"/>
          </p:cNvSpPr>
          <p:nvPr>
            <p:ph type="sldNum" sz="quarter" idx="5"/>
          </p:nvPr>
        </p:nvSpPr>
        <p:spPr/>
        <p:txBody>
          <a:bodyPr/>
          <a:lstStyle/>
          <a:p>
            <a:fld id="{F93E3031-4B62-40B3-83FF-E8ED4D7483DA}" type="slidenum">
              <a:rPr lang="en-US" smtClean="0"/>
              <a:t>5</a:t>
            </a:fld>
            <a:endParaRPr lang="en-US"/>
          </a:p>
        </p:txBody>
      </p:sp>
    </p:spTree>
    <p:extLst>
      <p:ext uri="{BB962C8B-B14F-4D97-AF65-F5344CB8AC3E}">
        <p14:creationId xmlns:p14="http://schemas.microsoft.com/office/powerpoint/2010/main" val="3389511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Present information on slide</a:t>
            </a:r>
          </a:p>
        </p:txBody>
      </p:sp>
      <p:sp>
        <p:nvSpPr>
          <p:cNvPr id="4" name="Slide Number Placeholder 3"/>
          <p:cNvSpPr>
            <a:spLocks noGrp="1"/>
          </p:cNvSpPr>
          <p:nvPr>
            <p:ph type="sldNum" sz="quarter" idx="5"/>
          </p:nvPr>
        </p:nvSpPr>
        <p:spPr/>
        <p:txBody>
          <a:bodyPr/>
          <a:lstStyle/>
          <a:p>
            <a:fld id="{F93E3031-4B62-40B3-83FF-E8ED4D7483DA}" type="slidenum">
              <a:rPr lang="en-US" smtClean="0"/>
              <a:t>6</a:t>
            </a:fld>
            <a:endParaRPr lang="en-US"/>
          </a:p>
        </p:txBody>
      </p:sp>
    </p:spTree>
    <p:extLst>
      <p:ext uri="{BB962C8B-B14F-4D97-AF65-F5344CB8AC3E}">
        <p14:creationId xmlns:p14="http://schemas.microsoft.com/office/powerpoint/2010/main" val="796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2D4C54-84F4-6D1F-C21E-DD67A54B8A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96BCA8-A86A-4254-324D-096B0602354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C44AF8-BBDC-2035-8140-A9702527366B}"/>
              </a:ext>
            </a:extLst>
          </p:cNvPr>
          <p:cNvSpPr>
            <a:spLocks noGrp="1"/>
          </p:cNvSpPr>
          <p:nvPr>
            <p:ph type="body" idx="1"/>
          </p:nvPr>
        </p:nvSpPr>
        <p:spPr/>
        <p:txBody>
          <a:bodyPr/>
          <a:lstStyle/>
          <a:p>
            <a:r>
              <a:rPr lang="en-US" dirty="0">
                <a:effectLst/>
              </a:rPr>
              <a:t>Given that women account for less than 2% of CEOs and fewer than 20% of executive board members in financial services companies worldwide, according to an </a:t>
            </a:r>
            <a:r>
              <a:rPr lang="en-US" u="sng" dirty="0">
                <a:solidFill>
                  <a:srgbClr val="0276A1"/>
                </a:solidFill>
                <a:effectLst/>
                <a:hlinkClick r:id="rId3"/>
              </a:rPr>
              <a:t>International Monetary Fund (IMF) </a:t>
            </a:r>
            <a:r>
              <a:rPr lang="en-US" u="sng" dirty="0" err="1">
                <a:solidFill>
                  <a:srgbClr val="0276A1"/>
                </a:solidFill>
                <a:effectLst/>
                <a:hlinkClick r:id="rId3"/>
              </a:rPr>
              <a:t>report</a:t>
            </a:r>
            <a:r>
              <a:rPr lang="en-US" dirty="0" err="1">
                <a:effectLst/>
              </a:rPr>
              <a:t>male</a:t>
            </a:r>
            <a:r>
              <a:rPr lang="en-US" dirty="0">
                <a:effectLst/>
              </a:rPr>
              <a:t> allies are essential in helping to close this gap.</a:t>
            </a:r>
          </a:p>
          <a:p>
            <a:pPr algn="l"/>
            <a:r>
              <a:rPr lang="en-US" b="0" i="0" dirty="0">
                <a:solidFill>
                  <a:srgbClr val="434343"/>
                </a:solidFill>
                <a:effectLst/>
                <a:latin typeface="canada-type-gibson"/>
              </a:rPr>
              <a:t>A closer look at the traditional gender roles within the mortgage and housing industries might tell us how we got here. Mortgage lending in particular is a sales-driven business model, with men traditionally seeking out the production-oriented roles and women gravitating toward operations, quality control, and customer service—roles demanding problem solving and attention to detail, but typically not a path to the top positions.  Which explains the numbers we saw in the previous slide.</a:t>
            </a:r>
          </a:p>
          <a:p>
            <a:pPr algn="l"/>
            <a:r>
              <a:rPr lang="en-US" b="0" i="0" dirty="0">
                <a:solidFill>
                  <a:srgbClr val="434343"/>
                </a:solidFill>
                <a:effectLst/>
                <a:latin typeface="canada-type-gibson"/>
              </a:rPr>
              <a:t>Since the financial collapse of 2007, the industry has shifted from production quantity to production quality, with more attention on superior customer service, professionalism, open communication, and on strong business and capital markets experience</a:t>
            </a:r>
          </a:p>
          <a:p>
            <a:pPr algn="l"/>
            <a:r>
              <a:rPr lang="en-US" b="0" i="0" dirty="0">
                <a:solidFill>
                  <a:srgbClr val="434343"/>
                </a:solidFill>
                <a:effectLst/>
                <a:latin typeface="canada-type-gibson"/>
              </a:rPr>
              <a:t>While women are vastly underrepresented in the upper ranks of the industry, they account for over half of the entry-level workforce, according to the IMF study. This poses the question of what’s disrupting their career paths. A forthcoming Harvard Report sponsored by Freddie Mac points out that many women are either opting out of the jobs that tend to feed into the higher-level positions or out of the industry entirely.    Examining the reasons behind these obstacles—even those that seem self-imposed on the surface—can provide a roadmap for actions we can take.  And that is what GVA WAHN intends to do.  </a:t>
            </a:r>
          </a:p>
          <a:p>
            <a:endParaRPr lang="en-US" dirty="0"/>
          </a:p>
        </p:txBody>
      </p:sp>
      <p:sp>
        <p:nvSpPr>
          <p:cNvPr id="4" name="Slide Number Placeholder 3">
            <a:extLst>
              <a:ext uri="{FF2B5EF4-FFF2-40B4-BE49-F238E27FC236}">
                <a16:creationId xmlns:a16="http://schemas.microsoft.com/office/drawing/2014/main" id="{E2E8F2FF-6185-147E-178D-0B595E506C97}"/>
              </a:ext>
            </a:extLst>
          </p:cNvPr>
          <p:cNvSpPr>
            <a:spLocks noGrp="1"/>
          </p:cNvSpPr>
          <p:nvPr>
            <p:ph type="sldNum" sz="quarter" idx="5"/>
          </p:nvPr>
        </p:nvSpPr>
        <p:spPr/>
        <p:txBody>
          <a:bodyPr/>
          <a:lstStyle/>
          <a:p>
            <a:fld id="{F93E3031-4B62-40B3-83FF-E8ED4D7483DA}" type="slidenum">
              <a:rPr lang="en-US" smtClean="0"/>
              <a:t>7</a:t>
            </a:fld>
            <a:endParaRPr lang="en-US"/>
          </a:p>
        </p:txBody>
      </p:sp>
    </p:spTree>
    <p:extLst>
      <p:ext uri="{BB962C8B-B14F-4D97-AF65-F5344CB8AC3E}">
        <p14:creationId xmlns:p14="http://schemas.microsoft.com/office/powerpoint/2010/main" val="500449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Using the roadmap and other sources GVA WAHN  created committees to help further the mission. </a:t>
            </a:r>
            <a:r>
              <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rPr>
              <a:t>Mention we have 9 board members and 3 committees, and one official ally</a:t>
            </a:r>
          </a:p>
          <a:p>
            <a:r>
              <a:rPr lang="en-US" dirty="0"/>
              <a:t> Discuss Committees.   End with Ally ship. </a:t>
            </a:r>
          </a:p>
        </p:txBody>
      </p:sp>
      <p:sp>
        <p:nvSpPr>
          <p:cNvPr id="4" name="Slide Number Placeholder 3"/>
          <p:cNvSpPr>
            <a:spLocks noGrp="1"/>
          </p:cNvSpPr>
          <p:nvPr>
            <p:ph type="sldNum" sz="quarter" idx="5"/>
          </p:nvPr>
        </p:nvSpPr>
        <p:spPr/>
        <p:txBody>
          <a:bodyPr/>
          <a:lstStyle/>
          <a:p>
            <a:fld id="{F93E3031-4B62-40B3-83FF-E8ED4D7483DA}" type="slidenum">
              <a:rPr lang="en-US" smtClean="0"/>
              <a:t>8</a:t>
            </a:fld>
            <a:endParaRPr lang="en-US"/>
          </a:p>
        </p:txBody>
      </p:sp>
    </p:spTree>
    <p:extLst>
      <p:ext uri="{BB962C8B-B14F-4D97-AF65-F5344CB8AC3E}">
        <p14:creationId xmlns:p14="http://schemas.microsoft.com/office/powerpoint/2010/main" val="3183974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03AD0E-3BDE-9732-E7EE-BE5324A50B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FC67A9-0571-ABB3-2870-4430DF0E6E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50DCA7-01C9-6009-68C8-C4EC4510F05C}"/>
              </a:ext>
            </a:extLst>
          </p:cNvPr>
          <p:cNvSpPr>
            <a:spLocks noGrp="1"/>
          </p:cNvSpPr>
          <p:nvPr>
            <p:ph type="body" idx="1"/>
          </p:nvPr>
        </p:nvSpPr>
        <p:spPr/>
        <p:txBody>
          <a:bodyPr/>
          <a:lstStyle/>
          <a:p>
            <a:pPr algn="l"/>
            <a:r>
              <a:rPr lang="en-US" b="0" i="0" dirty="0">
                <a:solidFill>
                  <a:srgbClr val="434343"/>
                </a:solidFill>
                <a:effectLst/>
                <a:latin typeface="canada-type-gibson"/>
              </a:rPr>
              <a:t>According to multiple studies done by Freddie Mac.  Men and women at financial services companies often start out in fairly equal numbers. But men still dominate leadership positions, holding over 80% of roles with profit-and-loss responsibility. The consequences of this disparity hurt both women </a:t>
            </a:r>
            <a:r>
              <a:rPr lang="en-US" b="0" i="1" dirty="0">
                <a:solidFill>
                  <a:srgbClr val="434343"/>
                </a:solidFill>
                <a:effectLst/>
                <a:latin typeface="canada-type-gibson"/>
              </a:rPr>
              <a:t>and</a:t>
            </a:r>
            <a:r>
              <a:rPr lang="en-US" b="0" i="0" dirty="0">
                <a:solidFill>
                  <a:srgbClr val="434343"/>
                </a:solidFill>
                <a:effectLst/>
                <a:latin typeface="canada-type-gibson"/>
              </a:rPr>
              <a:t> the future of the industry, since numerous studies highlight that companies with gender diverse executive teams see greater profits and attract better talent.</a:t>
            </a:r>
          </a:p>
          <a:p>
            <a:pPr algn="l"/>
            <a:r>
              <a:rPr lang="en-US" b="0" i="0" dirty="0">
                <a:solidFill>
                  <a:srgbClr val="434343"/>
                </a:solidFill>
                <a:effectLst/>
                <a:latin typeface="canada-type-gibson"/>
              </a:rPr>
              <a:t>Both men and women benefit from mentors and sponsors as they advance their careers, whether their supporters are men or women. But the raw numbers tell us that with men dominating executive roles in financial services, their advocacy and inclusion is critical in getting women into the higher ranks. READ SLIDE That is why allyship is so important. </a:t>
            </a:r>
          </a:p>
          <a:p>
            <a:endParaRPr lang="en-US" dirty="0"/>
          </a:p>
        </p:txBody>
      </p:sp>
      <p:sp>
        <p:nvSpPr>
          <p:cNvPr id="4" name="Slide Number Placeholder 3">
            <a:extLst>
              <a:ext uri="{FF2B5EF4-FFF2-40B4-BE49-F238E27FC236}">
                <a16:creationId xmlns:a16="http://schemas.microsoft.com/office/drawing/2014/main" id="{0C3689CC-3559-D6FE-A1B0-C1C94CE27FA3}"/>
              </a:ext>
            </a:extLst>
          </p:cNvPr>
          <p:cNvSpPr>
            <a:spLocks noGrp="1"/>
          </p:cNvSpPr>
          <p:nvPr>
            <p:ph type="sldNum" sz="quarter" idx="5"/>
          </p:nvPr>
        </p:nvSpPr>
        <p:spPr/>
        <p:txBody>
          <a:bodyPr/>
          <a:lstStyle/>
          <a:p>
            <a:fld id="{F93E3031-4B62-40B3-83FF-E8ED4D7483DA}" type="slidenum">
              <a:rPr lang="en-US" smtClean="0"/>
              <a:t>9</a:t>
            </a:fld>
            <a:endParaRPr lang="en-US"/>
          </a:p>
        </p:txBody>
      </p:sp>
    </p:spTree>
    <p:extLst>
      <p:ext uri="{BB962C8B-B14F-4D97-AF65-F5344CB8AC3E}">
        <p14:creationId xmlns:p14="http://schemas.microsoft.com/office/powerpoint/2010/main" val="2463882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13.png"/><Relationship Id="rId18" Type="http://schemas.openxmlformats.org/officeDocument/2006/relationships/image" Target="../media/image18.svg"/><Relationship Id="rId3" Type="http://schemas.openxmlformats.org/officeDocument/2006/relationships/image" Target="../media/image10.png"/><Relationship Id="rId7" Type="http://schemas.openxmlformats.org/officeDocument/2006/relationships/image" Target="../media/image4.png"/><Relationship Id="rId12" Type="http://schemas.openxmlformats.org/officeDocument/2006/relationships/image" Target="../media/image9.svg"/><Relationship Id="rId17" Type="http://schemas.openxmlformats.org/officeDocument/2006/relationships/image" Target="../media/image17.png"/><Relationship Id="rId2" Type="http://schemas.openxmlformats.org/officeDocument/2006/relationships/notesSlide" Target="../notesSlides/notesSlide12.xml"/><Relationship Id="rId16" Type="http://schemas.openxmlformats.org/officeDocument/2006/relationships/image" Target="../media/image16.svg"/><Relationship Id="rId20" Type="http://schemas.openxmlformats.org/officeDocument/2006/relationships/image" Target="../media/image20.svg"/><Relationship Id="rId1" Type="http://schemas.openxmlformats.org/officeDocument/2006/relationships/slideLayout" Target="../slideLayouts/slideLayout7.xml"/><Relationship Id="rId6" Type="http://schemas.openxmlformats.org/officeDocument/2006/relationships/image" Target="../media/image3.sv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5.png"/><Relationship Id="rId10" Type="http://schemas.openxmlformats.org/officeDocument/2006/relationships/image" Target="../media/image7.svg"/><Relationship Id="rId19" Type="http://schemas.openxmlformats.org/officeDocument/2006/relationships/image" Target="../media/image19.png"/><Relationship Id="rId4" Type="http://schemas.openxmlformats.org/officeDocument/2006/relationships/image" Target="../media/image1.png"/><Relationship Id="rId9" Type="http://schemas.openxmlformats.org/officeDocument/2006/relationships/image" Target="../media/image6.png"/><Relationship Id="rId14" Type="http://schemas.openxmlformats.org/officeDocument/2006/relationships/image" Target="../media/image14.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 name="Freeform 3"/>
          <p:cNvSpPr/>
          <p:nvPr/>
        </p:nvSpPr>
        <p:spPr>
          <a:xfrm>
            <a:off x="1371600" y="1714500"/>
            <a:ext cx="15054381" cy="3962399"/>
          </a:xfrm>
          <a:custGeom>
            <a:avLst/>
            <a:gdLst/>
            <a:ahLst/>
            <a:cxnLst/>
            <a:rect l="l" t="t" r="r" b="b"/>
            <a:pathLst>
              <a:path w="11467141" h="2537810">
                <a:moveTo>
                  <a:pt x="0" y="0"/>
                </a:moveTo>
                <a:lnTo>
                  <a:pt x="11467142" y="0"/>
                </a:lnTo>
                <a:lnTo>
                  <a:pt x="11467142" y="2537809"/>
                </a:lnTo>
                <a:lnTo>
                  <a:pt x="0" y="2537809"/>
                </a:lnTo>
                <a:lnTo>
                  <a:pt x="0" y="0"/>
                </a:lnTo>
                <a:close/>
              </a:path>
            </a:pathLst>
          </a:custGeom>
          <a:blipFill>
            <a:blip r:embed="rId3"/>
            <a:stretch>
              <a:fillRect/>
            </a:stretch>
          </a:blipFill>
        </p:spPr>
        <p:txBody>
          <a:bodyPr/>
          <a:lstStyle/>
          <a:p>
            <a:endParaRPr lang="en-US"/>
          </a:p>
        </p:txBody>
      </p:sp>
      <p:grpSp>
        <p:nvGrpSpPr>
          <p:cNvPr id="4" name="Group 4"/>
          <p:cNvGrpSpPr/>
          <p:nvPr/>
        </p:nvGrpSpPr>
        <p:grpSpPr>
          <a:xfrm>
            <a:off x="-76200" y="8629804"/>
            <a:ext cx="18029876" cy="1211451"/>
            <a:chOff x="-85476" y="101448"/>
            <a:chExt cx="24221071" cy="1424680"/>
          </a:xfrm>
        </p:grpSpPr>
        <p:sp>
          <p:nvSpPr>
            <p:cNvPr id="5" name="TextBox 5"/>
            <p:cNvSpPr txBox="1"/>
            <p:nvPr/>
          </p:nvSpPr>
          <p:spPr>
            <a:xfrm>
              <a:off x="-85476" y="198321"/>
              <a:ext cx="5357551" cy="1119854"/>
            </a:xfrm>
            <a:prstGeom prst="rect">
              <a:avLst/>
            </a:prstGeom>
          </p:spPr>
          <p:txBody>
            <a:bodyPr lIns="0" tIns="0" rIns="0" bIns="0" rtlCol="0" anchor="t">
              <a:spAutoFit/>
            </a:bodyPr>
            <a:lstStyle/>
            <a:p>
              <a:pPr algn="ctr">
                <a:lnSpc>
                  <a:spcPts val="7968"/>
                </a:lnSpc>
              </a:pPr>
              <a:r>
                <a:rPr lang="en-US" sz="5400" dirty="0">
                  <a:solidFill>
                    <a:srgbClr val="FFFFFF"/>
                  </a:solidFill>
                  <a:latin typeface="Anton"/>
                  <a:ea typeface="Anton"/>
                  <a:cs typeface="Anton"/>
                  <a:sym typeface="Anton"/>
                </a:rPr>
                <a:t>CONNECT</a:t>
              </a:r>
            </a:p>
          </p:txBody>
        </p:sp>
        <p:sp>
          <p:nvSpPr>
            <p:cNvPr id="6" name="TextBox 6"/>
            <p:cNvSpPr txBox="1"/>
            <p:nvPr/>
          </p:nvSpPr>
          <p:spPr>
            <a:xfrm>
              <a:off x="6076590" y="225912"/>
              <a:ext cx="3723884" cy="1119854"/>
            </a:xfrm>
            <a:prstGeom prst="rect">
              <a:avLst/>
            </a:prstGeom>
          </p:spPr>
          <p:txBody>
            <a:bodyPr wrap="square" lIns="0" tIns="0" rIns="0" bIns="0" rtlCol="0" anchor="t">
              <a:spAutoFit/>
            </a:bodyPr>
            <a:lstStyle/>
            <a:p>
              <a:pPr algn="ctr">
                <a:lnSpc>
                  <a:spcPts val="7968"/>
                </a:lnSpc>
              </a:pPr>
              <a:r>
                <a:rPr lang="en-US" sz="5400" dirty="0">
                  <a:solidFill>
                    <a:srgbClr val="FFFFFF"/>
                  </a:solidFill>
                  <a:latin typeface="Anton"/>
                  <a:ea typeface="Anton"/>
                  <a:cs typeface="Anton"/>
                  <a:sym typeface="Anton"/>
                </a:rPr>
                <a:t>LEARN</a:t>
              </a:r>
            </a:p>
          </p:txBody>
        </p:sp>
        <p:sp>
          <p:nvSpPr>
            <p:cNvPr id="7" name="TextBox 7"/>
            <p:cNvSpPr txBox="1"/>
            <p:nvPr/>
          </p:nvSpPr>
          <p:spPr>
            <a:xfrm>
              <a:off x="10986173" y="153435"/>
              <a:ext cx="6007864" cy="1119854"/>
            </a:xfrm>
            <a:prstGeom prst="rect">
              <a:avLst/>
            </a:prstGeom>
          </p:spPr>
          <p:txBody>
            <a:bodyPr lIns="0" tIns="0" rIns="0" bIns="0" rtlCol="0" anchor="t">
              <a:spAutoFit/>
            </a:bodyPr>
            <a:lstStyle/>
            <a:p>
              <a:pPr algn="ctr">
                <a:lnSpc>
                  <a:spcPts val="7968"/>
                </a:lnSpc>
              </a:pPr>
              <a:r>
                <a:rPr lang="en-US" sz="5400" dirty="0">
                  <a:solidFill>
                    <a:srgbClr val="FFFFFF"/>
                  </a:solidFill>
                  <a:latin typeface="Anton"/>
                  <a:ea typeface="Anton"/>
                  <a:cs typeface="Anton"/>
                  <a:sym typeface="Anton"/>
                </a:rPr>
                <a:t>STRENGTHEN</a:t>
              </a:r>
            </a:p>
          </p:txBody>
        </p:sp>
        <p:sp>
          <p:nvSpPr>
            <p:cNvPr id="8" name="Freeform 8"/>
            <p:cNvSpPr/>
            <p:nvPr/>
          </p:nvSpPr>
          <p:spPr>
            <a:xfrm>
              <a:off x="4895049" y="141619"/>
              <a:ext cx="1384509" cy="1384509"/>
            </a:xfrm>
            <a:custGeom>
              <a:avLst/>
              <a:gdLst/>
              <a:ahLst/>
              <a:cxnLst/>
              <a:rect l="l" t="t" r="r" b="b"/>
              <a:pathLst>
                <a:path w="1384509" h="1384509">
                  <a:moveTo>
                    <a:pt x="0" y="0"/>
                  </a:moveTo>
                  <a:lnTo>
                    <a:pt x="1384509" y="0"/>
                  </a:lnTo>
                  <a:lnTo>
                    <a:pt x="1384509" y="1384509"/>
                  </a:lnTo>
                  <a:lnTo>
                    <a:pt x="0" y="13845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9" name="Freeform 9"/>
            <p:cNvSpPr/>
            <p:nvPr/>
          </p:nvSpPr>
          <p:spPr>
            <a:xfrm>
              <a:off x="9636651" y="101448"/>
              <a:ext cx="1308361" cy="1384509"/>
            </a:xfrm>
            <a:custGeom>
              <a:avLst/>
              <a:gdLst/>
              <a:ahLst/>
              <a:cxnLst/>
              <a:rect l="l" t="t" r="r" b="b"/>
              <a:pathLst>
                <a:path w="1308361" h="1384509">
                  <a:moveTo>
                    <a:pt x="0" y="0"/>
                  </a:moveTo>
                  <a:lnTo>
                    <a:pt x="1308361" y="0"/>
                  </a:lnTo>
                  <a:lnTo>
                    <a:pt x="1308361" y="1384509"/>
                  </a:lnTo>
                  <a:lnTo>
                    <a:pt x="0" y="13845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0" name="Freeform 10"/>
            <p:cNvSpPr/>
            <p:nvPr/>
          </p:nvSpPr>
          <p:spPr>
            <a:xfrm>
              <a:off x="17035200" y="161704"/>
              <a:ext cx="806603" cy="1344338"/>
            </a:xfrm>
            <a:custGeom>
              <a:avLst/>
              <a:gdLst/>
              <a:ahLst/>
              <a:cxnLst/>
              <a:rect l="l" t="t" r="r" b="b"/>
              <a:pathLst>
                <a:path w="806603" h="1344338">
                  <a:moveTo>
                    <a:pt x="0" y="0"/>
                  </a:moveTo>
                  <a:lnTo>
                    <a:pt x="806603" y="0"/>
                  </a:lnTo>
                  <a:lnTo>
                    <a:pt x="806603" y="1344339"/>
                  </a:lnTo>
                  <a:lnTo>
                    <a:pt x="0" y="1344339"/>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1" name="TextBox 11"/>
            <p:cNvSpPr txBox="1"/>
            <p:nvPr/>
          </p:nvSpPr>
          <p:spPr>
            <a:xfrm>
              <a:off x="17691543" y="133350"/>
              <a:ext cx="5357551" cy="1119854"/>
            </a:xfrm>
            <a:prstGeom prst="rect">
              <a:avLst/>
            </a:prstGeom>
          </p:spPr>
          <p:txBody>
            <a:bodyPr lIns="0" tIns="0" rIns="0" bIns="0" rtlCol="0" anchor="t">
              <a:spAutoFit/>
            </a:bodyPr>
            <a:lstStyle/>
            <a:p>
              <a:pPr algn="ctr">
                <a:lnSpc>
                  <a:spcPts val="7968"/>
                </a:lnSpc>
              </a:pPr>
              <a:r>
                <a:rPr lang="en-US" sz="5400" dirty="0">
                  <a:solidFill>
                    <a:srgbClr val="FFFFFF"/>
                  </a:solidFill>
                  <a:latin typeface="Anton"/>
                  <a:ea typeface="Anton"/>
                  <a:cs typeface="Anton"/>
                  <a:sym typeface="Anton"/>
                </a:rPr>
                <a:t>ADVOCATE</a:t>
              </a:r>
              <a:endParaRPr lang="en-US" sz="7812" dirty="0">
                <a:solidFill>
                  <a:srgbClr val="FFFFFF"/>
                </a:solidFill>
                <a:latin typeface="Anton"/>
                <a:ea typeface="Anton"/>
                <a:cs typeface="Anton"/>
                <a:sym typeface="Anton"/>
              </a:endParaRPr>
            </a:p>
          </p:txBody>
        </p:sp>
        <p:sp>
          <p:nvSpPr>
            <p:cNvPr id="12" name="Freeform 12"/>
            <p:cNvSpPr/>
            <p:nvPr/>
          </p:nvSpPr>
          <p:spPr>
            <a:xfrm>
              <a:off x="22930724" y="121534"/>
              <a:ext cx="1204871" cy="1174202"/>
            </a:xfrm>
            <a:custGeom>
              <a:avLst/>
              <a:gdLst/>
              <a:ahLst/>
              <a:cxnLst/>
              <a:rect l="l" t="t" r="r" b="b"/>
              <a:pathLst>
                <a:path w="1204871" h="1174202">
                  <a:moveTo>
                    <a:pt x="0" y="0"/>
                  </a:moveTo>
                  <a:lnTo>
                    <a:pt x="1204871" y="0"/>
                  </a:lnTo>
                  <a:lnTo>
                    <a:pt x="1204871" y="1174202"/>
                  </a:lnTo>
                  <a:lnTo>
                    <a:pt x="0" y="1174202"/>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a:extLst>
            <a:ext uri="{FF2B5EF4-FFF2-40B4-BE49-F238E27FC236}">
              <a16:creationId xmlns:a16="http://schemas.microsoft.com/office/drawing/2014/main" id="{F66DF5F7-9BC4-A582-42BB-F6484971524E}"/>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C5CC58D1-4348-A455-3DE3-FEDE0D8C56BD}"/>
              </a:ext>
            </a:extLst>
          </p:cNvPr>
          <p:cNvSpPr txBox="1"/>
          <p:nvPr/>
        </p:nvSpPr>
        <p:spPr>
          <a:xfrm>
            <a:off x="800100" y="3381730"/>
            <a:ext cx="16687800" cy="5989012"/>
          </a:xfrm>
          <a:prstGeom prst="rect">
            <a:avLst/>
          </a:prstGeom>
        </p:spPr>
        <p:txBody>
          <a:bodyPr wrap="square" lIns="0" tIns="0" rIns="0" bIns="0" rtlCol="0" anchor="t">
            <a:spAutoFit/>
          </a:bodyPr>
          <a:lstStyle/>
          <a:p>
            <a:pPr marL="571500" indent="-571500">
              <a:lnSpc>
                <a:spcPct val="150000"/>
              </a:lnSpc>
              <a:buFont typeface="Arial" panose="020B0604020202020204" pitchFamily="34" charset="0"/>
              <a:buChar char="•"/>
            </a:pPr>
            <a:r>
              <a:rPr lang="en-US" sz="4400" dirty="0">
                <a:solidFill>
                  <a:srgbClr val="FFFFFF"/>
                </a:solidFill>
                <a:latin typeface="Glacial Indifference"/>
                <a:ea typeface="Glacial Indifference"/>
                <a:cs typeface="Glacial Indifference"/>
                <a:sym typeface="Glacial Indifference"/>
              </a:rPr>
              <a:t> Obtained State Certification and 501(c)3 from IRS </a:t>
            </a:r>
          </a:p>
          <a:p>
            <a:pPr marL="571500" indent="-571500">
              <a:lnSpc>
                <a:spcPct val="150000"/>
              </a:lnSpc>
              <a:buFont typeface="Arial" panose="020B0604020202020204" pitchFamily="34" charset="0"/>
              <a:buChar char="•"/>
            </a:pPr>
            <a:r>
              <a:rPr lang="en-US" sz="4400" dirty="0">
                <a:solidFill>
                  <a:srgbClr val="FFFFFF"/>
                </a:solidFill>
                <a:latin typeface="Glacial Indifference"/>
                <a:ea typeface="Glacial Indifference"/>
                <a:cs typeface="Glacial Indifference"/>
                <a:sym typeface="Glacial Indifference"/>
              </a:rPr>
              <a:t>Registered with VA Department of Agriculture</a:t>
            </a:r>
          </a:p>
          <a:p>
            <a:pPr marL="571500" indent="-571500">
              <a:lnSpc>
                <a:spcPct val="150000"/>
              </a:lnSpc>
              <a:buFont typeface="Arial" panose="020B0604020202020204" pitchFamily="34" charset="0"/>
              <a:buChar char="•"/>
            </a:pPr>
            <a:r>
              <a:rPr lang="en-US" sz="4400" dirty="0">
                <a:solidFill>
                  <a:srgbClr val="FFFFFF"/>
                </a:solidFill>
                <a:latin typeface="Glacial Indifference"/>
                <a:ea typeface="Glacial Indifference"/>
                <a:cs typeface="Glacial Indifference"/>
                <a:sym typeface="Glacial Indifference"/>
              </a:rPr>
              <a:t>Participated in 3 Statewide Conferences and one National Conference</a:t>
            </a:r>
          </a:p>
          <a:p>
            <a:pPr marL="571500" indent="-571500">
              <a:lnSpc>
                <a:spcPct val="150000"/>
              </a:lnSpc>
              <a:buFont typeface="Arial" panose="020B0604020202020204" pitchFamily="34" charset="0"/>
              <a:buChar char="•"/>
            </a:pPr>
            <a:r>
              <a:rPr lang="en-US" sz="4400" dirty="0">
                <a:solidFill>
                  <a:srgbClr val="FFFFFF"/>
                </a:solidFill>
                <a:latin typeface="Glacial Indifference"/>
                <a:ea typeface="Glacial Indifference"/>
                <a:cs typeface="Glacial Indifference"/>
                <a:sym typeface="Glacial Indifference"/>
              </a:rPr>
              <a:t>Co-sponsored a meet and greet happy hour</a:t>
            </a:r>
          </a:p>
          <a:p>
            <a:pPr marL="571500" indent="-571500">
              <a:lnSpc>
                <a:spcPct val="150000"/>
              </a:lnSpc>
              <a:buFont typeface="Arial" panose="020B0604020202020204" pitchFamily="34" charset="0"/>
              <a:buChar char="•"/>
            </a:pPr>
            <a:r>
              <a:rPr lang="en-US" sz="4400" dirty="0">
                <a:solidFill>
                  <a:srgbClr val="FFFFFF"/>
                </a:solidFill>
                <a:latin typeface="Glacial Indifference"/>
                <a:ea typeface="Glacial Indifference"/>
                <a:cs typeface="Glacial Indifference"/>
                <a:sym typeface="Glacial Indifference"/>
              </a:rPr>
              <a:t>Multiple speaking events</a:t>
            </a:r>
          </a:p>
          <a:p>
            <a:pPr marL="571500" indent="-571500">
              <a:lnSpc>
                <a:spcPct val="150000"/>
              </a:lnSpc>
              <a:buFont typeface="Arial" panose="020B0604020202020204" pitchFamily="34" charset="0"/>
              <a:buChar char="•"/>
            </a:pPr>
            <a:r>
              <a:rPr lang="en-US" sz="4400" dirty="0">
                <a:solidFill>
                  <a:srgbClr val="FFFFFF"/>
                </a:solidFill>
                <a:latin typeface="Glacial Indifference"/>
                <a:ea typeface="Glacial Indifference"/>
                <a:cs typeface="Glacial Indifference"/>
                <a:sym typeface="Glacial Indifference"/>
              </a:rPr>
              <a:t>Helped raise funds for affordable housing non-profit</a:t>
            </a:r>
          </a:p>
        </p:txBody>
      </p:sp>
      <p:grpSp>
        <p:nvGrpSpPr>
          <p:cNvPr id="3" name="Group 3">
            <a:extLst>
              <a:ext uri="{FF2B5EF4-FFF2-40B4-BE49-F238E27FC236}">
                <a16:creationId xmlns:a16="http://schemas.microsoft.com/office/drawing/2014/main" id="{441CDF25-157D-36AB-3ED5-54DD87673F41}"/>
              </a:ext>
            </a:extLst>
          </p:cNvPr>
          <p:cNvGrpSpPr/>
          <p:nvPr/>
        </p:nvGrpSpPr>
        <p:grpSpPr>
          <a:xfrm>
            <a:off x="0" y="1879830"/>
            <a:ext cx="18388732" cy="1710520"/>
            <a:chOff x="0" y="0"/>
            <a:chExt cx="24518309" cy="2280693"/>
          </a:xfrm>
        </p:grpSpPr>
        <p:grpSp>
          <p:nvGrpSpPr>
            <p:cNvPr id="4" name="Group 4">
              <a:extLst>
                <a:ext uri="{FF2B5EF4-FFF2-40B4-BE49-F238E27FC236}">
                  <a16:creationId xmlns:a16="http://schemas.microsoft.com/office/drawing/2014/main" id="{9DFCA554-EFE6-516F-2C62-4287A61D7202}"/>
                </a:ext>
              </a:extLst>
            </p:cNvPr>
            <p:cNvGrpSpPr/>
            <p:nvPr/>
          </p:nvGrpSpPr>
          <p:grpSpPr>
            <a:xfrm>
              <a:off x="0" y="0"/>
              <a:ext cx="24518309" cy="1568551"/>
              <a:chOff x="0" y="0"/>
              <a:chExt cx="4843123" cy="309837"/>
            </a:xfrm>
          </p:grpSpPr>
          <p:sp>
            <p:nvSpPr>
              <p:cNvPr id="5" name="Freeform 5">
                <a:extLst>
                  <a:ext uri="{FF2B5EF4-FFF2-40B4-BE49-F238E27FC236}">
                    <a16:creationId xmlns:a16="http://schemas.microsoft.com/office/drawing/2014/main" id="{00614954-B298-CE9E-CB95-F94AFD5844B4}"/>
                  </a:ext>
                </a:extLst>
              </p:cNvPr>
              <p:cNvSpPr/>
              <p:nvPr/>
            </p:nvSpPr>
            <p:spPr>
              <a:xfrm>
                <a:off x="0" y="0"/>
                <a:ext cx="4843123" cy="309837"/>
              </a:xfrm>
              <a:custGeom>
                <a:avLst/>
                <a:gdLst/>
                <a:ahLst/>
                <a:cxnLst/>
                <a:rect l="l" t="t" r="r" b="b"/>
                <a:pathLst>
                  <a:path w="4843123" h="309837">
                    <a:moveTo>
                      <a:pt x="0" y="0"/>
                    </a:moveTo>
                    <a:lnTo>
                      <a:pt x="4843123" y="0"/>
                    </a:lnTo>
                    <a:lnTo>
                      <a:pt x="4843123" y="309837"/>
                    </a:lnTo>
                    <a:lnTo>
                      <a:pt x="0" y="309837"/>
                    </a:lnTo>
                    <a:close/>
                  </a:path>
                </a:pathLst>
              </a:custGeom>
              <a:solidFill>
                <a:srgbClr val="8DB642"/>
              </a:solidFill>
            </p:spPr>
            <p:txBody>
              <a:bodyPr/>
              <a:lstStyle/>
              <a:p>
                <a:endParaRPr lang="en-US"/>
              </a:p>
            </p:txBody>
          </p:sp>
          <p:sp>
            <p:nvSpPr>
              <p:cNvPr id="6" name="TextBox 6">
                <a:extLst>
                  <a:ext uri="{FF2B5EF4-FFF2-40B4-BE49-F238E27FC236}">
                    <a16:creationId xmlns:a16="http://schemas.microsoft.com/office/drawing/2014/main" id="{20F63643-CA48-3DAE-0365-7071246ECDA1}"/>
                  </a:ext>
                </a:extLst>
              </p:cNvPr>
              <p:cNvSpPr txBox="1"/>
              <p:nvPr/>
            </p:nvSpPr>
            <p:spPr>
              <a:xfrm>
                <a:off x="0" y="-85725"/>
                <a:ext cx="4843123" cy="395562"/>
              </a:xfrm>
              <a:prstGeom prst="rect">
                <a:avLst/>
              </a:prstGeom>
            </p:spPr>
            <p:txBody>
              <a:bodyPr lIns="50800" tIns="50800" rIns="50800" bIns="50800" rtlCol="0" anchor="ctr"/>
              <a:lstStyle/>
              <a:p>
                <a:pPr algn="ctr">
                  <a:lnSpc>
                    <a:spcPts val="3600"/>
                  </a:lnSpc>
                </a:pPr>
                <a:endParaRPr/>
              </a:p>
            </p:txBody>
          </p:sp>
        </p:grpSp>
        <p:sp>
          <p:nvSpPr>
            <p:cNvPr id="7" name="TextBox 7">
              <a:extLst>
                <a:ext uri="{FF2B5EF4-FFF2-40B4-BE49-F238E27FC236}">
                  <a16:creationId xmlns:a16="http://schemas.microsoft.com/office/drawing/2014/main" id="{D733F327-800A-E50B-7EC9-89C416FE10C9}"/>
                </a:ext>
              </a:extLst>
            </p:cNvPr>
            <p:cNvSpPr txBox="1"/>
            <p:nvPr/>
          </p:nvSpPr>
          <p:spPr>
            <a:xfrm>
              <a:off x="33577" y="265868"/>
              <a:ext cx="24316845" cy="2014825"/>
            </a:xfrm>
            <a:prstGeom prst="rect">
              <a:avLst/>
            </a:prstGeom>
          </p:spPr>
          <p:txBody>
            <a:bodyPr lIns="0" tIns="0" rIns="0" bIns="0" rtlCol="0" anchor="t">
              <a:spAutoFit/>
            </a:bodyPr>
            <a:lstStyle/>
            <a:p>
              <a:pPr algn="ctr">
                <a:lnSpc>
                  <a:spcPts val="5988"/>
                </a:lnSpc>
              </a:pPr>
              <a:r>
                <a:rPr lang="en-US" sz="4277" dirty="0">
                  <a:solidFill>
                    <a:srgbClr val="000000"/>
                  </a:solidFill>
                  <a:latin typeface="League Spartan"/>
                  <a:ea typeface="League Spartan"/>
                  <a:cs typeface="League Spartan"/>
                  <a:sym typeface="League Spartan"/>
                </a:rPr>
                <a:t>GVA WAHN 2024 Accomplishments</a:t>
              </a:r>
            </a:p>
            <a:p>
              <a:pPr algn="ctr">
                <a:lnSpc>
                  <a:spcPts val="5988"/>
                </a:lnSpc>
              </a:pPr>
              <a:endParaRPr lang="en-US" sz="4277" dirty="0">
                <a:solidFill>
                  <a:srgbClr val="000000"/>
                </a:solidFill>
                <a:latin typeface="League Spartan"/>
                <a:ea typeface="League Spartan"/>
                <a:cs typeface="League Spartan"/>
                <a:sym typeface="League Spartan"/>
              </a:endParaRPr>
            </a:p>
          </p:txBody>
        </p:sp>
      </p:grpSp>
      <p:grpSp>
        <p:nvGrpSpPr>
          <p:cNvPr id="8" name="Group 8">
            <a:extLst>
              <a:ext uri="{FF2B5EF4-FFF2-40B4-BE49-F238E27FC236}">
                <a16:creationId xmlns:a16="http://schemas.microsoft.com/office/drawing/2014/main" id="{8F010C0B-A667-6A90-8E46-11B5C22D7B61}"/>
              </a:ext>
            </a:extLst>
          </p:cNvPr>
          <p:cNvGrpSpPr/>
          <p:nvPr/>
        </p:nvGrpSpPr>
        <p:grpSpPr>
          <a:xfrm>
            <a:off x="1178672" y="193719"/>
            <a:ext cx="15930656" cy="1530900"/>
            <a:chOff x="0" y="0"/>
            <a:chExt cx="21240874" cy="2041200"/>
          </a:xfrm>
        </p:grpSpPr>
        <p:sp>
          <p:nvSpPr>
            <p:cNvPr id="9" name="Freeform 9">
              <a:extLst>
                <a:ext uri="{FF2B5EF4-FFF2-40B4-BE49-F238E27FC236}">
                  <a16:creationId xmlns:a16="http://schemas.microsoft.com/office/drawing/2014/main" id="{FE7F317B-73FD-1C2F-ED03-0E55303F798A}"/>
                </a:ext>
              </a:extLst>
            </p:cNvPr>
            <p:cNvSpPr/>
            <p:nvPr/>
          </p:nvSpPr>
          <p:spPr>
            <a:xfrm>
              <a:off x="0" y="73013"/>
              <a:ext cx="9578199" cy="1895174"/>
            </a:xfrm>
            <a:custGeom>
              <a:avLst/>
              <a:gdLst/>
              <a:ahLst/>
              <a:cxnLst/>
              <a:rect l="l" t="t" r="r" b="b"/>
              <a:pathLst>
                <a:path w="9578199" h="1895174">
                  <a:moveTo>
                    <a:pt x="0" y="0"/>
                  </a:moveTo>
                  <a:lnTo>
                    <a:pt x="9578199" y="0"/>
                  </a:lnTo>
                  <a:lnTo>
                    <a:pt x="9578199" y="1895174"/>
                  </a:lnTo>
                  <a:lnTo>
                    <a:pt x="0" y="1895174"/>
                  </a:lnTo>
                  <a:lnTo>
                    <a:pt x="0" y="0"/>
                  </a:lnTo>
                  <a:close/>
                </a:path>
              </a:pathLst>
            </a:custGeom>
            <a:blipFill>
              <a:blip r:embed="rId3"/>
              <a:stretch>
                <a:fillRect/>
              </a:stretch>
            </a:blipFill>
          </p:spPr>
          <p:txBody>
            <a:bodyPr/>
            <a:lstStyle/>
            <a:p>
              <a:endParaRPr lang="en-US"/>
            </a:p>
          </p:txBody>
        </p:sp>
        <p:sp>
          <p:nvSpPr>
            <p:cNvPr id="10" name="Freeform 10">
              <a:extLst>
                <a:ext uri="{FF2B5EF4-FFF2-40B4-BE49-F238E27FC236}">
                  <a16:creationId xmlns:a16="http://schemas.microsoft.com/office/drawing/2014/main" id="{FEA4E432-130F-43F8-6D32-57FA52A3D8A6}"/>
                </a:ext>
              </a:extLst>
            </p:cNvPr>
            <p:cNvSpPr/>
            <p:nvPr/>
          </p:nvSpPr>
          <p:spPr>
            <a:xfrm>
              <a:off x="12017673" y="0"/>
              <a:ext cx="9223202" cy="2041200"/>
            </a:xfrm>
            <a:custGeom>
              <a:avLst/>
              <a:gdLst/>
              <a:ahLst/>
              <a:cxnLst/>
              <a:rect l="l" t="t" r="r" b="b"/>
              <a:pathLst>
                <a:path w="9223202" h="2041200">
                  <a:moveTo>
                    <a:pt x="0" y="0"/>
                  </a:moveTo>
                  <a:lnTo>
                    <a:pt x="9223201" y="0"/>
                  </a:lnTo>
                  <a:lnTo>
                    <a:pt x="9223201" y="2041200"/>
                  </a:lnTo>
                  <a:lnTo>
                    <a:pt x="0" y="2041200"/>
                  </a:lnTo>
                  <a:lnTo>
                    <a:pt x="0" y="0"/>
                  </a:lnTo>
                  <a:close/>
                </a:path>
              </a:pathLst>
            </a:custGeom>
            <a:blipFill>
              <a:blip r:embed="rId4"/>
              <a:stretch>
                <a:fillRect/>
              </a:stretch>
            </a:blipFill>
          </p:spPr>
          <p:txBody>
            <a:bodyPr/>
            <a:lstStyle/>
            <a:p>
              <a:endParaRPr lang="en-US"/>
            </a:p>
          </p:txBody>
        </p:sp>
      </p:grpSp>
    </p:spTree>
    <p:extLst>
      <p:ext uri="{BB962C8B-B14F-4D97-AF65-F5344CB8AC3E}">
        <p14:creationId xmlns:p14="http://schemas.microsoft.com/office/powerpoint/2010/main" val="1378297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2"/>
          <p:cNvSpPr txBox="1"/>
          <p:nvPr/>
        </p:nvSpPr>
        <p:spPr>
          <a:xfrm>
            <a:off x="-43844" y="3000496"/>
            <a:ext cx="18288000" cy="7004674"/>
          </a:xfrm>
          <a:prstGeom prst="rect">
            <a:avLst/>
          </a:prstGeom>
        </p:spPr>
        <p:txBody>
          <a:bodyPr lIns="0" tIns="0" rIns="0" bIns="0" rtlCol="0" anchor="t">
            <a:spAutoFit/>
          </a:bodyPr>
          <a:lstStyle/>
          <a:p>
            <a:pPr algn="ctr">
              <a:lnSpc>
                <a:spcPct val="150000"/>
              </a:lnSpc>
            </a:pPr>
            <a:r>
              <a:rPr lang="en-US" sz="4400" dirty="0">
                <a:solidFill>
                  <a:srgbClr val="FFFFFF"/>
                </a:solidFill>
                <a:latin typeface="Glacial Indifference"/>
                <a:ea typeface="Glacial Indifference"/>
                <a:cs typeface="Glacial Indifference"/>
                <a:sym typeface="Glacial Indifference"/>
              </a:rPr>
              <a:t>4 Lunch and learn events</a:t>
            </a:r>
          </a:p>
          <a:p>
            <a:pPr algn="ctr">
              <a:lnSpc>
                <a:spcPct val="150000"/>
              </a:lnSpc>
            </a:pPr>
            <a:r>
              <a:rPr lang="en-US" sz="4400" dirty="0">
                <a:solidFill>
                  <a:srgbClr val="FFFFFF"/>
                </a:solidFill>
                <a:latin typeface="Glacial Indifference"/>
                <a:ea typeface="Glacial Indifference"/>
                <a:cs typeface="Glacial Indifference"/>
                <a:sym typeface="Glacial Indifference"/>
              </a:rPr>
              <a:t>At least of 2 networking event</a:t>
            </a:r>
          </a:p>
          <a:p>
            <a:pPr algn="ctr">
              <a:lnSpc>
                <a:spcPct val="150000"/>
              </a:lnSpc>
            </a:pPr>
            <a:r>
              <a:rPr lang="en-US" sz="4400" dirty="0">
                <a:solidFill>
                  <a:srgbClr val="FFFFFF"/>
                </a:solidFill>
                <a:latin typeface="Glacial Indifference"/>
                <a:ea typeface="Glacial Indifference"/>
                <a:cs typeface="Glacial Indifference"/>
                <a:sym typeface="Glacial Indifference"/>
              </a:rPr>
              <a:t> Quarterly membership calls</a:t>
            </a:r>
          </a:p>
          <a:p>
            <a:pPr algn="ctr">
              <a:lnSpc>
                <a:spcPct val="150000"/>
              </a:lnSpc>
            </a:pPr>
            <a:r>
              <a:rPr lang="en-US" sz="4400" dirty="0">
                <a:solidFill>
                  <a:srgbClr val="FFFFFF"/>
                </a:solidFill>
                <a:latin typeface="Glacial Indifference"/>
                <a:ea typeface="Glacial Indifference"/>
                <a:cs typeface="Glacial Indifference"/>
                <a:sym typeface="Glacial Indifference"/>
              </a:rPr>
              <a:t> Multiple conferences</a:t>
            </a:r>
          </a:p>
          <a:p>
            <a:pPr algn="ctr">
              <a:lnSpc>
                <a:spcPct val="150000"/>
              </a:lnSpc>
            </a:pPr>
            <a:r>
              <a:rPr lang="en-US" sz="4400" dirty="0">
                <a:solidFill>
                  <a:srgbClr val="FFFFFF"/>
                </a:solidFill>
                <a:latin typeface="Glacial Indifference"/>
                <a:ea typeface="Glacial Indifference"/>
                <a:cs typeface="Glacial Indifference"/>
                <a:sym typeface="Glacial Indifference"/>
              </a:rPr>
              <a:t> Ambassador program</a:t>
            </a:r>
          </a:p>
          <a:p>
            <a:pPr algn="ctr">
              <a:lnSpc>
                <a:spcPct val="150000"/>
              </a:lnSpc>
            </a:pPr>
            <a:r>
              <a:rPr lang="en-US" sz="4400" dirty="0">
                <a:solidFill>
                  <a:srgbClr val="FFFFFF"/>
                </a:solidFill>
                <a:latin typeface="Glacial Indifference"/>
                <a:ea typeface="Glacial Indifference"/>
                <a:cs typeface="Glacial Indifference"/>
                <a:sym typeface="Glacial Indifference"/>
              </a:rPr>
              <a:t> Mentorship program</a:t>
            </a:r>
          </a:p>
          <a:p>
            <a:pPr algn="ctr">
              <a:lnSpc>
                <a:spcPct val="150000"/>
              </a:lnSpc>
            </a:pPr>
            <a:r>
              <a:rPr lang="en-US" sz="4400" dirty="0">
                <a:solidFill>
                  <a:srgbClr val="FFFFFF"/>
                </a:solidFill>
                <a:latin typeface="Glacial Indifference"/>
                <a:ea typeface="Glacial Indifference"/>
                <a:cs typeface="Glacial Indifference"/>
                <a:sym typeface="Glacial Indifference"/>
              </a:rPr>
              <a:t> Events to benefit Virginia affordable housing </a:t>
            </a:r>
          </a:p>
        </p:txBody>
      </p:sp>
      <p:grpSp>
        <p:nvGrpSpPr>
          <p:cNvPr id="3" name="Group 3"/>
          <p:cNvGrpSpPr/>
          <p:nvPr/>
        </p:nvGrpSpPr>
        <p:grpSpPr>
          <a:xfrm>
            <a:off x="0" y="1879830"/>
            <a:ext cx="18388732" cy="1176413"/>
            <a:chOff x="0" y="0"/>
            <a:chExt cx="24518309" cy="1568551"/>
          </a:xfrm>
        </p:grpSpPr>
        <p:grpSp>
          <p:nvGrpSpPr>
            <p:cNvPr id="4" name="Group 4"/>
            <p:cNvGrpSpPr/>
            <p:nvPr/>
          </p:nvGrpSpPr>
          <p:grpSpPr>
            <a:xfrm>
              <a:off x="0" y="0"/>
              <a:ext cx="24518309" cy="1568551"/>
              <a:chOff x="0" y="0"/>
              <a:chExt cx="4843123" cy="309837"/>
            </a:xfrm>
          </p:grpSpPr>
          <p:sp>
            <p:nvSpPr>
              <p:cNvPr id="5" name="Freeform 5"/>
              <p:cNvSpPr/>
              <p:nvPr/>
            </p:nvSpPr>
            <p:spPr>
              <a:xfrm>
                <a:off x="0" y="0"/>
                <a:ext cx="4843123" cy="309837"/>
              </a:xfrm>
              <a:custGeom>
                <a:avLst/>
                <a:gdLst/>
                <a:ahLst/>
                <a:cxnLst/>
                <a:rect l="l" t="t" r="r" b="b"/>
                <a:pathLst>
                  <a:path w="4843123" h="309837">
                    <a:moveTo>
                      <a:pt x="0" y="0"/>
                    </a:moveTo>
                    <a:lnTo>
                      <a:pt x="4843123" y="0"/>
                    </a:lnTo>
                    <a:lnTo>
                      <a:pt x="4843123" y="309837"/>
                    </a:lnTo>
                    <a:lnTo>
                      <a:pt x="0" y="309837"/>
                    </a:lnTo>
                    <a:close/>
                  </a:path>
                </a:pathLst>
              </a:custGeom>
              <a:solidFill>
                <a:srgbClr val="8DB642"/>
              </a:solidFill>
            </p:spPr>
            <p:txBody>
              <a:bodyPr/>
              <a:lstStyle/>
              <a:p>
                <a:endParaRPr lang="en-US"/>
              </a:p>
            </p:txBody>
          </p:sp>
          <p:sp>
            <p:nvSpPr>
              <p:cNvPr id="6" name="TextBox 6"/>
              <p:cNvSpPr txBox="1"/>
              <p:nvPr/>
            </p:nvSpPr>
            <p:spPr>
              <a:xfrm>
                <a:off x="0" y="-85725"/>
                <a:ext cx="4843123" cy="395562"/>
              </a:xfrm>
              <a:prstGeom prst="rect">
                <a:avLst/>
              </a:prstGeom>
            </p:spPr>
            <p:txBody>
              <a:bodyPr lIns="50800" tIns="50800" rIns="50800" bIns="50800" rtlCol="0" anchor="ctr"/>
              <a:lstStyle/>
              <a:p>
                <a:pPr algn="ctr">
                  <a:lnSpc>
                    <a:spcPts val="3600"/>
                  </a:lnSpc>
                </a:pPr>
                <a:endParaRPr/>
              </a:p>
            </p:txBody>
          </p:sp>
        </p:grpSp>
        <p:sp>
          <p:nvSpPr>
            <p:cNvPr id="7" name="TextBox 7"/>
            <p:cNvSpPr txBox="1"/>
            <p:nvPr/>
          </p:nvSpPr>
          <p:spPr>
            <a:xfrm>
              <a:off x="33577" y="265868"/>
              <a:ext cx="24316845" cy="962485"/>
            </a:xfrm>
            <a:prstGeom prst="rect">
              <a:avLst/>
            </a:prstGeom>
          </p:spPr>
          <p:txBody>
            <a:bodyPr lIns="0" tIns="0" rIns="0" bIns="0" rtlCol="0" anchor="t">
              <a:spAutoFit/>
            </a:bodyPr>
            <a:lstStyle/>
            <a:p>
              <a:pPr algn="ctr">
                <a:lnSpc>
                  <a:spcPts val="5988"/>
                </a:lnSpc>
              </a:pPr>
              <a:r>
                <a:rPr lang="en-US" sz="4277" dirty="0">
                  <a:solidFill>
                    <a:srgbClr val="000000"/>
                  </a:solidFill>
                  <a:ea typeface="League Spartan"/>
                  <a:cs typeface="League Spartan"/>
                  <a:sym typeface="League Spartan"/>
                </a:rPr>
                <a:t>GVA WAHN PLAN 2025</a:t>
              </a:r>
            </a:p>
          </p:txBody>
        </p:sp>
      </p:grpSp>
      <p:grpSp>
        <p:nvGrpSpPr>
          <p:cNvPr id="8" name="Group 8"/>
          <p:cNvGrpSpPr/>
          <p:nvPr/>
        </p:nvGrpSpPr>
        <p:grpSpPr>
          <a:xfrm>
            <a:off x="1178672" y="193719"/>
            <a:ext cx="15930656" cy="1530900"/>
            <a:chOff x="0" y="0"/>
            <a:chExt cx="21240874" cy="2041200"/>
          </a:xfrm>
        </p:grpSpPr>
        <p:sp>
          <p:nvSpPr>
            <p:cNvPr id="9" name="Freeform 9"/>
            <p:cNvSpPr/>
            <p:nvPr/>
          </p:nvSpPr>
          <p:spPr>
            <a:xfrm>
              <a:off x="0" y="73013"/>
              <a:ext cx="9578199" cy="1895174"/>
            </a:xfrm>
            <a:custGeom>
              <a:avLst/>
              <a:gdLst/>
              <a:ahLst/>
              <a:cxnLst/>
              <a:rect l="l" t="t" r="r" b="b"/>
              <a:pathLst>
                <a:path w="9578199" h="1895174">
                  <a:moveTo>
                    <a:pt x="0" y="0"/>
                  </a:moveTo>
                  <a:lnTo>
                    <a:pt x="9578199" y="0"/>
                  </a:lnTo>
                  <a:lnTo>
                    <a:pt x="9578199" y="1895174"/>
                  </a:lnTo>
                  <a:lnTo>
                    <a:pt x="0" y="1895174"/>
                  </a:lnTo>
                  <a:lnTo>
                    <a:pt x="0" y="0"/>
                  </a:lnTo>
                  <a:close/>
                </a:path>
              </a:pathLst>
            </a:custGeom>
            <a:blipFill>
              <a:blip r:embed="rId3"/>
              <a:stretch>
                <a:fillRect/>
              </a:stretch>
            </a:blipFill>
          </p:spPr>
          <p:txBody>
            <a:bodyPr/>
            <a:lstStyle/>
            <a:p>
              <a:endParaRPr lang="en-US"/>
            </a:p>
          </p:txBody>
        </p:sp>
        <p:sp>
          <p:nvSpPr>
            <p:cNvPr id="10" name="Freeform 10"/>
            <p:cNvSpPr/>
            <p:nvPr/>
          </p:nvSpPr>
          <p:spPr>
            <a:xfrm>
              <a:off x="12017673" y="0"/>
              <a:ext cx="9223202" cy="2041200"/>
            </a:xfrm>
            <a:custGeom>
              <a:avLst/>
              <a:gdLst/>
              <a:ahLst/>
              <a:cxnLst/>
              <a:rect l="l" t="t" r="r" b="b"/>
              <a:pathLst>
                <a:path w="9223202" h="2041200">
                  <a:moveTo>
                    <a:pt x="0" y="0"/>
                  </a:moveTo>
                  <a:lnTo>
                    <a:pt x="9223201" y="0"/>
                  </a:lnTo>
                  <a:lnTo>
                    <a:pt x="9223201" y="2041200"/>
                  </a:lnTo>
                  <a:lnTo>
                    <a:pt x="0" y="2041200"/>
                  </a:lnTo>
                  <a:lnTo>
                    <a:pt x="0" y="0"/>
                  </a:lnTo>
                  <a:close/>
                </a:path>
              </a:pathLst>
            </a:custGeom>
            <a:blipFill>
              <a:blip r:embed="rId4"/>
              <a:stretch>
                <a:fillRect/>
              </a:stretch>
            </a:blipFill>
          </p:spPr>
          <p:txBody>
            <a:bodyPr/>
            <a:lstStyle/>
            <a:p>
              <a:endParaRPr lang="en-US"/>
            </a:p>
          </p:txBody>
        </p:sp>
      </p:grpSp>
    </p:spTree>
    <p:extLst>
      <p:ext uri="{BB962C8B-B14F-4D97-AF65-F5344CB8AC3E}">
        <p14:creationId xmlns:p14="http://schemas.microsoft.com/office/powerpoint/2010/main" val="3300701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Freeform 2"/>
          <p:cNvSpPr/>
          <p:nvPr/>
        </p:nvSpPr>
        <p:spPr>
          <a:xfrm>
            <a:off x="1070812" y="747852"/>
            <a:ext cx="6450024" cy="1276223"/>
          </a:xfrm>
          <a:custGeom>
            <a:avLst/>
            <a:gdLst/>
            <a:ahLst/>
            <a:cxnLst/>
            <a:rect l="l" t="t" r="r" b="b"/>
            <a:pathLst>
              <a:path w="6450024" h="1276223">
                <a:moveTo>
                  <a:pt x="0" y="0"/>
                </a:moveTo>
                <a:lnTo>
                  <a:pt x="6450024" y="0"/>
                </a:lnTo>
                <a:lnTo>
                  <a:pt x="6450024" y="1276223"/>
                </a:lnTo>
                <a:lnTo>
                  <a:pt x="0" y="1276223"/>
                </a:lnTo>
                <a:lnTo>
                  <a:pt x="0" y="0"/>
                </a:lnTo>
                <a:close/>
              </a:path>
            </a:pathLst>
          </a:custGeom>
          <a:blipFill>
            <a:blip r:embed="rId3"/>
            <a:stretch>
              <a:fillRect/>
            </a:stretch>
          </a:blipFill>
        </p:spPr>
        <p:txBody>
          <a:bodyPr/>
          <a:lstStyle/>
          <a:p>
            <a:endParaRPr lang="en-US"/>
          </a:p>
        </p:txBody>
      </p:sp>
      <p:sp>
        <p:nvSpPr>
          <p:cNvPr id="3" name="Freeform 3"/>
          <p:cNvSpPr/>
          <p:nvPr/>
        </p:nvSpPr>
        <p:spPr>
          <a:xfrm>
            <a:off x="9846970" y="3572646"/>
            <a:ext cx="6917401" cy="1530900"/>
          </a:xfrm>
          <a:custGeom>
            <a:avLst/>
            <a:gdLst/>
            <a:ahLst/>
            <a:cxnLst/>
            <a:rect l="l" t="t" r="r" b="b"/>
            <a:pathLst>
              <a:path w="6917401" h="1530900">
                <a:moveTo>
                  <a:pt x="0" y="0"/>
                </a:moveTo>
                <a:lnTo>
                  <a:pt x="6917402" y="0"/>
                </a:lnTo>
                <a:lnTo>
                  <a:pt x="6917402" y="1530900"/>
                </a:lnTo>
                <a:lnTo>
                  <a:pt x="0" y="1530900"/>
                </a:lnTo>
                <a:lnTo>
                  <a:pt x="0" y="0"/>
                </a:lnTo>
                <a:close/>
              </a:path>
            </a:pathLst>
          </a:custGeom>
          <a:blipFill>
            <a:blip r:embed="rId4"/>
            <a:stretch>
              <a:fillRect/>
            </a:stretch>
          </a:blipFill>
        </p:spPr>
        <p:txBody>
          <a:bodyPr/>
          <a:lstStyle/>
          <a:p>
            <a:endParaRPr lang="en-US"/>
          </a:p>
        </p:txBody>
      </p:sp>
      <p:grpSp>
        <p:nvGrpSpPr>
          <p:cNvPr id="4" name="Group 4"/>
          <p:cNvGrpSpPr/>
          <p:nvPr/>
        </p:nvGrpSpPr>
        <p:grpSpPr>
          <a:xfrm>
            <a:off x="93152" y="8964285"/>
            <a:ext cx="18101696" cy="1068510"/>
            <a:chOff x="0" y="101448"/>
            <a:chExt cx="24135595" cy="1424680"/>
          </a:xfrm>
        </p:grpSpPr>
        <p:sp>
          <p:nvSpPr>
            <p:cNvPr id="5" name="TextBox 5"/>
            <p:cNvSpPr txBox="1"/>
            <p:nvPr/>
          </p:nvSpPr>
          <p:spPr>
            <a:xfrm>
              <a:off x="0" y="153435"/>
              <a:ext cx="5357551" cy="1269664"/>
            </a:xfrm>
            <a:prstGeom prst="rect">
              <a:avLst/>
            </a:prstGeom>
          </p:spPr>
          <p:txBody>
            <a:bodyPr lIns="0" tIns="0" rIns="0" bIns="0" rtlCol="0" anchor="t">
              <a:spAutoFit/>
            </a:bodyPr>
            <a:lstStyle/>
            <a:p>
              <a:pPr algn="ctr">
                <a:lnSpc>
                  <a:spcPts val="7968"/>
                </a:lnSpc>
              </a:pPr>
              <a:r>
                <a:rPr lang="en-US" sz="5400" dirty="0">
                  <a:solidFill>
                    <a:srgbClr val="FFFFFF"/>
                  </a:solidFill>
                  <a:latin typeface="Anton"/>
                  <a:ea typeface="Anton"/>
                  <a:cs typeface="Anton"/>
                  <a:sym typeface="Anton"/>
                </a:rPr>
                <a:t>CONNECT</a:t>
              </a:r>
            </a:p>
          </p:txBody>
        </p:sp>
        <p:sp>
          <p:nvSpPr>
            <p:cNvPr id="6" name="TextBox 6"/>
            <p:cNvSpPr txBox="1"/>
            <p:nvPr/>
          </p:nvSpPr>
          <p:spPr>
            <a:xfrm>
              <a:off x="5284321" y="173521"/>
              <a:ext cx="5357551" cy="1269664"/>
            </a:xfrm>
            <a:prstGeom prst="rect">
              <a:avLst/>
            </a:prstGeom>
          </p:spPr>
          <p:txBody>
            <a:bodyPr lIns="0" tIns="0" rIns="0" bIns="0" rtlCol="0" anchor="t">
              <a:spAutoFit/>
            </a:bodyPr>
            <a:lstStyle/>
            <a:p>
              <a:pPr algn="ctr">
                <a:lnSpc>
                  <a:spcPts val="7968"/>
                </a:lnSpc>
              </a:pPr>
              <a:r>
                <a:rPr lang="en-US" sz="5400" dirty="0">
                  <a:solidFill>
                    <a:srgbClr val="FFFFFF"/>
                  </a:solidFill>
                  <a:latin typeface="Anton"/>
                  <a:ea typeface="Anton"/>
                  <a:cs typeface="Anton"/>
                  <a:sym typeface="Anton"/>
                </a:rPr>
                <a:t>LEARN</a:t>
              </a:r>
            </a:p>
          </p:txBody>
        </p:sp>
        <p:sp>
          <p:nvSpPr>
            <p:cNvPr id="7" name="TextBox 7"/>
            <p:cNvSpPr txBox="1"/>
            <p:nvPr/>
          </p:nvSpPr>
          <p:spPr>
            <a:xfrm>
              <a:off x="10986173" y="153435"/>
              <a:ext cx="6007864" cy="1269665"/>
            </a:xfrm>
            <a:prstGeom prst="rect">
              <a:avLst/>
            </a:prstGeom>
          </p:spPr>
          <p:txBody>
            <a:bodyPr lIns="0" tIns="0" rIns="0" bIns="0" rtlCol="0" anchor="t">
              <a:spAutoFit/>
            </a:bodyPr>
            <a:lstStyle/>
            <a:p>
              <a:pPr algn="ctr">
                <a:lnSpc>
                  <a:spcPts val="7968"/>
                </a:lnSpc>
              </a:pPr>
              <a:r>
                <a:rPr lang="en-US" sz="5400" dirty="0">
                  <a:solidFill>
                    <a:srgbClr val="FFFFFF"/>
                  </a:solidFill>
                  <a:latin typeface="Anton"/>
                  <a:ea typeface="Anton"/>
                  <a:cs typeface="Anton"/>
                  <a:sym typeface="Anton"/>
                </a:rPr>
                <a:t>STRENGTHEN</a:t>
              </a:r>
            </a:p>
          </p:txBody>
        </p:sp>
        <p:sp>
          <p:nvSpPr>
            <p:cNvPr id="8" name="Freeform 8"/>
            <p:cNvSpPr/>
            <p:nvPr/>
          </p:nvSpPr>
          <p:spPr>
            <a:xfrm>
              <a:off x="4895049" y="141619"/>
              <a:ext cx="1384509" cy="1384509"/>
            </a:xfrm>
            <a:custGeom>
              <a:avLst/>
              <a:gdLst/>
              <a:ahLst/>
              <a:cxnLst/>
              <a:rect l="l" t="t" r="r" b="b"/>
              <a:pathLst>
                <a:path w="1384509" h="1384509">
                  <a:moveTo>
                    <a:pt x="0" y="0"/>
                  </a:moveTo>
                  <a:lnTo>
                    <a:pt x="1384509" y="0"/>
                  </a:lnTo>
                  <a:lnTo>
                    <a:pt x="1384509" y="1384509"/>
                  </a:lnTo>
                  <a:lnTo>
                    <a:pt x="0" y="1384509"/>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US"/>
            </a:p>
          </p:txBody>
        </p:sp>
        <p:sp>
          <p:nvSpPr>
            <p:cNvPr id="9" name="Freeform 9"/>
            <p:cNvSpPr/>
            <p:nvPr/>
          </p:nvSpPr>
          <p:spPr>
            <a:xfrm>
              <a:off x="9636651" y="101448"/>
              <a:ext cx="1308361" cy="1384509"/>
            </a:xfrm>
            <a:custGeom>
              <a:avLst/>
              <a:gdLst/>
              <a:ahLst/>
              <a:cxnLst/>
              <a:rect l="l" t="t" r="r" b="b"/>
              <a:pathLst>
                <a:path w="1308361" h="1384509">
                  <a:moveTo>
                    <a:pt x="0" y="0"/>
                  </a:moveTo>
                  <a:lnTo>
                    <a:pt x="1308361" y="0"/>
                  </a:lnTo>
                  <a:lnTo>
                    <a:pt x="1308361" y="1384509"/>
                  </a:lnTo>
                  <a:lnTo>
                    <a:pt x="0" y="138450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US"/>
            </a:p>
          </p:txBody>
        </p:sp>
        <p:sp>
          <p:nvSpPr>
            <p:cNvPr id="10" name="Freeform 10"/>
            <p:cNvSpPr/>
            <p:nvPr/>
          </p:nvSpPr>
          <p:spPr>
            <a:xfrm>
              <a:off x="17035200" y="161704"/>
              <a:ext cx="806603" cy="1344338"/>
            </a:xfrm>
            <a:custGeom>
              <a:avLst/>
              <a:gdLst/>
              <a:ahLst/>
              <a:cxnLst/>
              <a:rect l="l" t="t" r="r" b="b"/>
              <a:pathLst>
                <a:path w="806603" h="1344338">
                  <a:moveTo>
                    <a:pt x="0" y="0"/>
                  </a:moveTo>
                  <a:lnTo>
                    <a:pt x="806603" y="0"/>
                  </a:lnTo>
                  <a:lnTo>
                    <a:pt x="806603" y="1344339"/>
                  </a:lnTo>
                  <a:lnTo>
                    <a:pt x="0" y="1344339"/>
                  </a:lnTo>
                  <a:lnTo>
                    <a:pt x="0" y="0"/>
                  </a:lnTo>
                  <a:close/>
                </a:path>
              </a:pathLst>
            </a:custGeom>
            <a:blipFill>
              <a:blip r:embed="rId9">
                <a:extLst>
                  <a:ext uri="{96DAC541-7B7A-43D3-8B79-37D633B846F1}">
                    <asvg:svgBlip xmlns:asvg="http://schemas.microsoft.com/office/drawing/2016/SVG/main" r:embed="rId10"/>
                  </a:ext>
                </a:extLst>
              </a:blip>
              <a:stretch>
                <a:fillRect/>
              </a:stretch>
            </a:blipFill>
          </p:spPr>
          <p:txBody>
            <a:bodyPr/>
            <a:lstStyle/>
            <a:p>
              <a:endParaRPr lang="en-US"/>
            </a:p>
          </p:txBody>
        </p:sp>
        <p:sp>
          <p:nvSpPr>
            <p:cNvPr id="11" name="TextBox 11"/>
            <p:cNvSpPr txBox="1"/>
            <p:nvPr/>
          </p:nvSpPr>
          <p:spPr>
            <a:xfrm>
              <a:off x="17691543" y="133349"/>
              <a:ext cx="5357551" cy="1269664"/>
            </a:xfrm>
            <a:prstGeom prst="rect">
              <a:avLst/>
            </a:prstGeom>
          </p:spPr>
          <p:txBody>
            <a:bodyPr lIns="0" tIns="0" rIns="0" bIns="0" rtlCol="0" anchor="t">
              <a:spAutoFit/>
            </a:bodyPr>
            <a:lstStyle/>
            <a:p>
              <a:pPr algn="ctr">
                <a:lnSpc>
                  <a:spcPts val="7968"/>
                </a:lnSpc>
              </a:pPr>
              <a:r>
                <a:rPr lang="en-US" sz="5400" dirty="0">
                  <a:solidFill>
                    <a:srgbClr val="FFFFFF"/>
                  </a:solidFill>
                  <a:latin typeface="Anton"/>
                  <a:ea typeface="Anton"/>
                  <a:cs typeface="Anton"/>
                  <a:sym typeface="Anton"/>
                </a:rPr>
                <a:t>ADVOCATE</a:t>
              </a:r>
            </a:p>
          </p:txBody>
        </p:sp>
        <p:sp>
          <p:nvSpPr>
            <p:cNvPr id="12" name="Freeform 12"/>
            <p:cNvSpPr/>
            <p:nvPr/>
          </p:nvSpPr>
          <p:spPr>
            <a:xfrm>
              <a:off x="22930724" y="121534"/>
              <a:ext cx="1204871" cy="1174202"/>
            </a:xfrm>
            <a:custGeom>
              <a:avLst/>
              <a:gdLst/>
              <a:ahLst/>
              <a:cxnLst/>
              <a:rect l="l" t="t" r="r" b="b"/>
              <a:pathLst>
                <a:path w="1204871" h="1174202">
                  <a:moveTo>
                    <a:pt x="0" y="0"/>
                  </a:moveTo>
                  <a:lnTo>
                    <a:pt x="1204871" y="0"/>
                  </a:lnTo>
                  <a:lnTo>
                    <a:pt x="1204871" y="1174202"/>
                  </a:lnTo>
                  <a:lnTo>
                    <a:pt x="0" y="1174202"/>
                  </a:lnTo>
                  <a:lnTo>
                    <a:pt x="0" y="0"/>
                  </a:lnTo>
                  <a:close/>
                </a:path>
              </a:pathLst>
            </a:custGeom>
            <a:blipFill>
              <a:blip r:embed="rId11">
                <a:extLst>
                  <a:ext uri="{96DAC541-7B7A-43D3-8B79-37D633B846F1}">
                    <asvg:svgBlip xmlns:asvg="http://schemas.microsoft.com/office/drawing/2016/SVG/main" r:embed="rId12"/>
                  </a:ext>
                </a:extLst>
              </a:blip>
              <a:stretch>
                <a:fillRect/>
              </a:stretch>
            </a:blipFill>
          </p:spPr>
          <p:txBody>
            <a:bodyPr/>
            <a:lstStyle/>
            <a:p>
              <a:endParaRPr lang="en-US"/>
            </a:p>
          </p:txBody>
        </p:sp>
      </p:grpSp>
      <p:grpSp>
        <p:nvGrpSpPr>
          <p:cNvPr id="13" name="Group 13"/>
          <p:cNvGrpSpPr/>
          <p:nvPr/>
        </p:nvGrpSpPr>
        <p:grpSpPr>
          <a:xfrm>
            <a:off x="1758879" y="2785796"/>
            <a:ext cx="1781510" cy="1781510"/>
            <a:chOff x="0" y="0"/>
            <a:chExt cx="2375347" cy="2375347"/>
          </a:xfrm>
        </p:grpSpPr>
        <p:sp>
          <p:nvSpPr>
            <p:cNvPr id="14" name="Freeform 14"/>
            <p:cNvSpPr/>
            <p:nvPr/>
          </p:nvSpPr>
          <p:spPr>
            <a:xfrm>
              <a:off x="0" y="0"/>
              <a:ext cx="2375347" cy="2375347"/>
            </a:xfrm>
            <a:custGeom>
              <a:avLst/>
              <a:gdLst/>
              <a:ahLst/>
              <a:cxnLst/>
              <a:rect l="l" t="t" r="r" b="b"/>
              <a:pathLst>
                <a:path w="2375347" h="2375347">
                  <a:moveTo>
                    <a:pt x="0" y="0"/>
                  </a:moveTo>
                  <a:lnTo>
                    <a:pt x="2375347" y="0"/>
                  </a:lnTo>
                  <a:lnTo>
                    <a:pt x="2375347" y="2375347"/>
                  </a:lnTo>
                  <a:lnTo>
                    <a:pt x="0" y="2375347"/>
                  </a:lnTo>
                  <a:lnTo>
                    <a:pt x="0" y="0"/>
                  </a:lnTo>
                  <a:close/>
                </a:path>
              </a:pathLst>
            </a:custGeom>
            <a:blipFill>
              <a:blip r:embed="rId13">
                <a:extLst>
                  <a:ext uri="{96DAC541-7B7A-43D3-8B79-37D633B846F1}">
                    <asvg:svgBlip xmlns:asvg="http://schemas.microsoft.com/office/drawing/2016/SVG/main" r:embed="rId14"/>
                  </a:ext>
                </a:extLst>
              </a:blip>
              <a:stretch>
                <a:fillRect/>
              </a:stretch>
            </a:blipFill>
          </p:spPr>
          <p:txBody>
            <a:bodyPr/>
            <a:lstStyle/>
            <a:p>
              <a:endParaRPr lang="en-US"/>
            </a:p>
          </p:txBody>
        </p:sp>
      </p:grpSp>
      <p:grpSp>
        <p:nvGrpSpPr>
          <p:cNvPr id="15" name="Group 15"/>
          <p:cNvGrpSpPr/>
          <p:nvPr/>
        </p:nvGrpSpPr>
        <p:grpSpPr>
          <a:xfrm>
            <a:off x="5649126" y="2785796"/>
            <a:ext cx="1781510" cy="1781510"/>
            <a:chOff x="0" y="0"/>
            <a:chExt cx="2375347" cy="2375347"/>
          </a:xfrm>
        </p:grpSpPr>
        <p:sp>
          <p:nvSpPr>
            <p:cNvPr id="16" name="Freeform 16"/>
            <p:cNvSpPr/>
            <p:nvPr/>
          </p:nvSpPr>
          <p:spPr>
            <a:xfrm>
              <a:off x="0" y="0"/>
              <a:ext cx="2375347" cy="2375347"/>
            </a:xfrm>
            <a:custGeom>
              <a:avLst/>
              <a:gdLst/>
              <a:ahLst/>
              <a:cxnLst/>
              <a:rect l="l" t="t" r="r" b="b"/>
              <a:pathLst>
                <a:path w="2375347" h="2375347">
                  <a:moveTo>
                    <a:pt x="0" y="0"/>
                  </a:moveTo>
                  <a:lnTo>
                    <a:pt x="2375347" y="0"/>
                  </a:lnTo>
                  <a:lnTo>
                    <a:pt x="2375347" y="2375347"/>
                  </a:lnTo>
                  <a:lnTo>
                    <a:pt x="0" y="2375347"/>
                  </a:lnTo>
                  <a:lnTo>
                    <a:pt x="0" y="0"/>
                  </a:lnTo>
                  <a:close/>
                </a:path>
              </a:pathLst>
            </a:custGeom>
            <a:blipFill>
              <a:blip r:embed="rId15">
                <a:extLst>
                  <a:ext uri="{96DAC541-7B7A-43D3-8B79-37D633B846F1}">
                    <asvg:svgBlip xmlns:asvg="http://schemas.microsoft.com/office/drawing/2016/SVG/main" r:embed="rId16"/>
                  </a:ext>
                </a:extLst>
              </a:blip>
              <a:stretch>
                <a:fillRect/>
              </a:stretch>
            </a:blipFill>
          </p:spPr>
          <p:txBody>
            <a:bodyPr/>
            <a:lstStyle/>
            <a:p>
              <a:endParaRPr lang="en-US"/>
            </a:p>
          </p:txBody>
        </p:sp>
      </p:grpSp>
      <p:grpSp>
        <p:nvGrpSpPr>
          <p:cNvPr id="17" name="Group 17"/>
          <p:cNvGrpSpPr/>
          <p:nvPr/>
        </p:nvGrpSpPr>
        <p:grpSpPr>
          <a:xfrm>
            <a:off x="888593" y="2024075"/>
            <a:ext cx="7412330" cy="761721"/>
            <a:chOff x="0" y="0"/>
            <a:chExt cx="9883106" cy="1015628"/>
          </a:xfrm>
        </p:grpSpPr>
        <p:sp>
          <p:nvSpPr>
            <p:cNvPr id="18" name="TextBox 18"/>
            <p:cNvSpPr txBox="1"/>
            <p:nvPr/>
          </p:nvSpPr>
          <p:spPr>
            <a:xfrm>
              <a:off x="0" y="-104775"/>
              <a:ext cx="4696110" cy="1120403"/>
            </a:xfrm>
            <a:prstGeom prst="rect">
              <a:avLst/>
            </a:prstGeom>
          </p:spPr>
          <p:txBody>
            <a:bodyPr lIns="0" tIns="0" rIns="0" bIns="0" rtlCol="0" anchor="t">
              <a:spAutoFit/>
            </a:bodyPr>
            <a:lstStyle/>
            <a:p>
              <a:pPr algn="ctr">
                <a:lnSpc>
                  <a:spcPts val="7039"/>
                </a:lnSpc>
              </a:pPr>
              <a:r>
                <a:rPr lang="en-US" sz="5028" b="1">
                  <a:solidFill>
                    <a:srgbClr val="FFFFFF"/>
                  </a:solidFill>
                  <a:latin typeface="Glacial Indifference Bold"/>
                  <a:ea typeface="Glacial Indifference Bold"/>
                  <a:cs typeface="Glacial Indifference Bold"/>
                  <a:sym typeface="Glacial Indifference Bold"/>
                </a:rPr>
                <a:t>Website</a:t>
              </a:r>
            </a:p>
          </p:txBody>
        </p:sp>
        <p:sp>
          <p:nvSpPr>
            <p:cNvPr id="19" name="TextBox 19"/>
            <p:cNvSpPr txBox="1"/>
            <p:nvPr/>
          </p:nvSpPr>
          <p:spPr>
            <a:xfrm>
              <a:off x="5186996" y="-104775"/>
              <a:ext cx="4696110" cy="1120403"/>
            </a:xfrm>
            <a:prstGeom prst="rect">
              <a:avLst/>
            </a:prstGeom>
          </p:spPr>
          <p:txBody>
            <a:bodyPr lIns="0" tIns="0" rIns="0" bIns="0" rtlCol="0" anchor="t">
              <a:spAutoFit/>
            </a:bodyPr>
            <a:lstStyle/>
            <a:p>
              <a:pPr algn="ctr">
                <a:lnSpc>
                  <a:spcPts val="7039"/>
                </a:lnSpc>
              </a:pPr>
              <a:r>
                <a:rPr lang="en-US" sz="5028" b="1">
                  <a:solidFill>
                    <a:srgbClr val="FFFFFF"/>
                  </a:solidFill>
                  <a:latin typeface="Glacial Indifference Bold"/>
                  <a:ea typeface="Glacial Indifference Bold"/>
                  <a:cs typeface="Glacial Indifference Bold"/>
                  <a:sym typeface="Glacial Indifference Bold"/>
                </a:rPr>
                <a:t>LinkedIn</a:t>
              </a:r>
            </a:p>
          </p:txBody>
        </p:sp>
      </p:grpSp>
      <p:grpSp>
        <p:nvGrpSpPr>
          <p:cNvPr id="20" name="Group 20"/>
          <p:cNvGrpSpPr/>
          <p:nvPr/>
        </p:nvGrpSpPr>
        <p:grpSpPr>
          <a:xfrm>
            <a:off x="9846970" y="5103546"/>
            <a:ext cx="7412330" cy="761721"/>
            <a:chOff x="0" y="0"/>
            <a:chExt cx="9883106" cy="1015628"/>
          </a:xfrm>
        </p:grpSpPr>
        <p:sp>
          <p:nvSpPr>
            <p:cNvPr id="21" name="TextBox 21"/>
            <p:cNvSpPr txBox="1"/>
            <p:nvPr/>
          </p:nvSpPr>
          <p:spPr>
            <a:xfrm>
              <a:off x="0" y="-104775"/>
              <a:ext cx="4696110" cy="1120403"/>
            </a:xfrm>
            <a:prstGeom prst="rect">
              <a:avLst/>
            </a:prstGeom>
          </p:spPr>
          <p:txBody>
            <a:bodyPr lIns="0" tIns="0" rIns="0" bIns="0" rtlCol="0" anchor="t">
              <a:spAutoFit/>
            </a:bodyPr>
            <a:lstStyle/>
            <a:p>
              <a:pPr algn="ctr">
                <a:lnSpc>
                  <a:spcPts val="7039"/>
                </a:lnSpc>
              </a:pPr>
              <a:r>
                <a:rPr lang="en-US" sz="5028" b="1">
                  <a:solidFill>
                    <a:srgbClr val="FFFFFF"/>
                  </a:solidFill>
                  <a:latin typeface="Glacial Indifference Bold"/>
                  <a:ea typeface="Glacial Indifference Bold"/>
                  <a:cs typeface="Glacial Indifference Bold"/>
                  <a:sym typeface="Glacial Indifference Bold"/>
                </a:rPr>
                <a:t>Website</a:t>
              </a:r>
            </a:p>
          </p:txBody>
        </p:sp>
        <p:sp>
          <p:nvSpPr>
            <p:cNvPr id="22" name="TextBox 22"/>
            <p:cNvSpPr txBox="1"/>
            <p:nvPr/>
          </p:nvSpPr>
          <p:spPr>
            <a:xfrm>
              <a:off x="5186996" y="-104775"/>
              <a:ext cx="4696110" cy="1120403"/>
            </a:xfrm>
            <a:prstGeom prst="rect">
              <a:avLst/>
            </a:prstGeom>
          </p:spPr>
          <p:txBody>
            <a:bodyPr lIns="0" tIns="0" rIns="0" bIns="0" rtlCol="0" anchor="t">
              <a:spAutoFit/>
            </a:bodyPr>
            <a:lstStyle/>
            <a:p>
              <a:pPr algn="ctr">
                <a:lnSpc>
                  <a:spcPts val="7039"/>
                </a:lnSpc>
              </a:pPr>
              <a:r>
                <a:rPr lang="en-US" sz="5028" b="1">
                  <a:solidFill>
                    <a:srgbClr val="FFFFFF"/>
                  </a:solidFill>
                  <a:latin typeface="Glacial Indifference Bold"/>
                  <a:ea typeface="Glacial Indifference Bold"/>
                  <a:cs typeface="Glacial Indifference Bold"/>
                  <a:sym typeface="Glacial Indifference Bold"/>
                </a:rPr>
                <a:t>LinkedIn</a:t>
              </a:r>
            </a:p>
          </p:txBody>
        </p:sp>
      </p:grpSp>
      <p:grpSp>
        <p:nvGrpSpPr>
          <p:cNvPr id="23" name="Group 23"/>
          <p:cNvGrpSpPr/>
          <p:nvPr/>
        </p:nvGrpSpPr>
        <p:grpSpPr>
          <a:xfrm>
            <a:off x="10805940" y="5865267"/>
            <a:ext cx="1781510" cy="1781510"/>
            <a:chOff x="0" y="0"/>
            <a:chExt cx="2375347" cy="2375347"/>
          </a:xfrm>
        </p:grpSpPr>
        <p:sp>
          <p:nvSpPr>
            <p:cNvPr id="24" name="Freeform 24"/>
            <p:cNvSpPr/>
            <p:nvPr/>
          </p:nvSpPr>
          <p:spPr>
            <a:xfrm>
              <a:off x="0" y="0"/>
              <a:ext cx="2375347" cy="2375347"/>
            </a:xfrm>
            <a:custGeom>
              <a:avLst/>
              <a:gdLst/>
              <a:ahLst/>
              <a:cxnLst/>
              <a:rect l="l" t="t" r="r" b="b"/>
              <a:pathLst>
                <a:path w="2375347" h="2375347">
                  <a:moveTo>
                    <a:pt x="0" y="0"/>
                  </a:moveTo>
                  <a:lnTo>
                    <a:pt x="2375347" y="0"/>
                  </a:lnTo>
                  <a:lnTo>
                    <a:pt x="2375347" y="2375347"/>
                  </a:lnTo>
                  <a:lnTo>
                    <a:pt x="0" y="2375347"/>
                  </a:lnTo>
                  <a:lnTo>
                    <a:pt x="0" y="0"/>
                  </a:lnTo>
                  <a:close/>
                </a:path>
              </a:pathLst>
            </a:custGeom>
            <a:blipFill>
              <a:blip r:embed="rId17">
                <a:extLst>
                  <a:ext uri="{96DAC541-7B7A-43D3-8B79-37D633B846F1}">
                    <asvg:svgBlip xmlns:asvg="http://schemas.microsoft.com/office/drawing/2016/SVG/main" r:embed="rId18"/>
                  </a:ext>
                </a:extLst>
              </a:blip>
              <a:stretch>
                <a:fillRect/>
              </a:stretch>
            </a:blipFill>
          </p:spPr>
          <p:txBody>
            <a:bodyPr/>
            <a:lstStyle/>
            <a:p>
              <a:endParaRPr lang="en-US"/>
            </a:p>
          </p:txBody>
        </p:sp>
      </p:grpSp>
      <p:grpSp>
        <p:nvGrpSpPr>
          <p:cNvPr id="25" name="Group 25"/>
          <p:cNvGrpSpPr/>
          <p:nvPr/>
        </p:nvGrpSpPr>
        <p:grpSpPr>
          <a:xfrm>
            <a:off x="14692475" y="5865267"/>
            <a:ext cx="1781510" cy="1781510"/>
            <a:chOff x="0" y="0"/>
            <a:chExt cx="2375347" cy="2375347"/>
          </a:xfrm>
        </p:grpSpPr>
        <p:sp>
          <p:nvSpPr>
            <p:cNvPr id="26" name="Freeform 26"/>
            <p:cNvSpPr/>
            <p:nvPr/>
          </p:nvSpPr>
          <p:spPr>
            <a:xfrm>
              <a:off x="0" y="0"/>
              <a:ext cx="2375347" cy="2375347"/>
            </a:xfrm>
            <a:custGeom>
              <a:avLst/>
              <a:gdLst/>
              <a:ahLst/>
              <a:cxnLst/>
              <a:rect l="l" t="t" r="r" b="b"/>
              <a:pathLst>
                <a:path w="2375347" h="2375347">
                  <a:moveTo>
                    <a:pt x="0" y="0"/>
                  </a:moveTo>
                  <a:lnTo>
                    <a:pt x="2375347" y="0"/>
                  </a:lnTo>
                  <a:lnTo>
                    <a:pt x="2375347" y="2375347"/>
                  </a:lnTo>
                  <a:lnTo>
                    <a:pt x="0" y="2375347"/>
                  </a:lnTo>
                  <a:lnTo>
                    <a:pt x="0" y="0"/>
                  </a:lnTo>
                  <a:close/>
                </a:path>
              </a:pathLst>
            </a:custGeom>
            <a:blipFill>
              <a:blip r:embed="rId19">
                <a:extLst>
                  <a:ext uri="{96DAC541-7B7A-43D3-8B79-37D633B846F1}">
                    <asvg:svgBlip xmlns:asvg="http://schemas.microsoft.com/office/drawing/2016/SVG/main" r:embed="rId20"/>
                  </a:ext>
                </a:extLst>
              </a:blip>
              <a:stretch>
                <a:fillRect/>
              </a:stretch>
            </a:blipFill>
          </p:spPr>
          <p:txBody>
            <a:bodyPr/>
            <a:lstStyle/>
            <a:p>
              <a:endParaRPr 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0" y="1879830"/>
            <a:ext cx="18388732" cy="1176413"/>
            <a:chOff x="0" y="0"/>
            <a:chExt cx="24518309" cy="1568551"/>
          </a:xfrm>
        </p:grpSpPr>
        <p:grpSp>
          <p:nvGrpSpPr>
            <p:cNvPr id="3" name="Group 3"/>
            <p:cNvGrpSpPr/>
            <p:nvPr/>
          </p:nvGrpSpPr>
          <p:grpSpPr>
            <a:xfrm>
              <a:off x="0" y="0"/>
              <a:ext cx="24518309" cy="1568551"/>
              <a:chOff x="0" y="0"/>
              <a:chExt cx="4843123" cy="309837"/>
            </a:xfrm>
          </p:grpSpPr>
          <p:sp>
            <p:nvSpPr>
              <p:cNvPr id="4" name="Freeform 4"/>
              <p:cNvSpPr/>
              <p:nvPr/>
            </p:nvSpPr>
            <p:spPr>
              <a:xfrm>
                <a:off x="0" y="0"/>
                <a:ext cx="4843123" cy="309837"/>
              </a:xfrm>
              <a:custGeom>
                <a:avLst/>
                <a:gdLst/>
                <a:ahLst/>
                <a:cxnLst/>
                <a:rect l="l" t="t" r="r" b="b"/>
                <a:pathLst>
                  <a:path w="4843123" h="309837">
                    <a:moveTo>
                      <a:pt x="0" y="0"/>
                    </a:moveTo>
                    <a:lnTo>
                      <a:pt x="4843123" y="0"/>
                    </a:lnTo>
                    <a:lnTo>
                      <a:pt x="4843123" y="309837"/>
                    </a:lnTo>
                    <a:lnTo>
                      <a:pt x="0" y="309837"/>
                    </a:lnTo>
                    <a:close/>
                  </a:path>
                </a:pathLst>
              </a:custGeom>
              <a:solidFill>
                <a:srgbClr val="8DB642"/>
              </a:solidFill>
            </p:spPr>
            <p:txBody>
              <a:bodyPr/>
              <a:lstStyle/>
              <a:p>
                <a:endParaRPr lang="en-US"/>
              </a:p>
            </p:txBody>
          </p:sp>
          <p:sp>
            <p:nvSpPr>
              <p:cNvPr id="5" name="TextBox 5"/>
              <p:cNvSpPr txBox="1"/>
              <p:nvPr/>
            </p:nvSpPr>
            <p:spPr>
              <a:xfrm>
                <a:off x="0" y="-85725"/>
                <a:ext cx="4843123" cy="395562"/>
              </a:xfrm>
              <a:prstGeom prst="rect">
                <a:avLst/>
              </a:prstGeom>
            </p:spPr>
            <p:txBody>
              <a:bodyPr lIns="50800" tIns="50800" rIns="50800" bIns="50800" rtlCol="0" anchor="ctr"/>
              <a:lstStyle/>
              <a:p>
                <a:pPr algn="ctr">
                  <a:lnSpc>
                    <a:spcPts val="3600"/>
                  </a:lnSpc>
                </a:pPr>
                <a:endParaRPr/>
              </a:p>
            </p:txBody>
          </p:sp>
        </p:grpSp>
        <p:sp>
          <p:nvSpPr>
            <p:cNvPr id="6" name="TextBox 6"/>
            <p:cNvSpPr txBox="1"/>
            <p:nvPr/>
          </p:nvSpPr>
          <p:spPr>
            <a:xfrm>
              <a:off x="33577" y="265868"/>
              <a:ext cx="24316845" cy="986082"/>
            </a:xfrm>
            <a:prstGeom prst="rect">
              <a:avLst/>
            </a:prstGeom>
          </p:spPr>
          <p:txBody>
            <a:bodyPr lIns="0" tIns="0" rIns="0" bIns="0" rtlCol="0" anchor="t">
              <a:spAutoFit/>
            </a:bodyPr>
            <a:lstStyle/>
            <a:p>
              <a:pPr algn="ctr">
                <a:lnSpc>
                  <a:spcPts val="5988"/>
                </a:lnSpc>
              </a:pPr>
              <a:r>
                <a:rPr lang="en-US" sz="4800" dirty="0">
                  <a:solidFill>
                    <a:srgbClr val="000000"/>
                  </a:solidFill>
                  <a:latin typeface="+mj-lt"/>
                  <a:ea typeface="League Spartan"/>
                  <a:cs typeface="League Spartan"/>
                  <a:sym typeface="League Spartan"/>
                </a:rPr>
                <a:t>OUR MISSION</a:t>
              </a:r>
            </a:p>
          </p:txBody>
        </p:sp>
      </p:grpSp>
      <p:grpSp>
        <p:nvGrpSpPr>
          <p:cNvPr id="7" name="Group 7"/>
          <p:cNvGrpSpPr/>
          <p:nvPr/>
        </p:nvGrpSpPr>
        <p:grpSpPr>
          <a:xfrm>
            <a:off x="1447800" y="249230"/>
            <a:ext cx="15397256" cy="1530900"/>
            <a:chOff x="0" y="0"/>
            <a:chExt cx="21240874" cy="2041200"/>
          </a:xfrm>
        </p:grpSpPr>
        <p:sp>
          <p:nvSpPr>
            <p:cNvPr id="8" name="Freeform 8"/>
            <p:cNvSpPr/>
            <p:nvPr/>
          </p:nvSpPr>
          <p:spPr>
            <a:xfrm>
              <a:off x="0" y="73013"/>
              <a:ext cx="9578199" cy="1895174"/>
            </a:xfrm>
            <a:custGeom>
              <a:avLst/>
              <a:gdLst/>
              <a:ahLst/>
              <a:cxnLst/>
              <a:rect l="l" t="t" r="r" b="b"/>
              <a:pathLst>
                <a:path w="9578199" h="1895174">
                  <a:moveTo>
                    <a:pt x="0" y="0"/>
                  </a:moveTo>
                  <a:lnTo>
                    <a:pt x="9578199" y="0"/>
                  </a:lnTo>
                  <a:lnTo>
                    <a:pt x="9578199" y="1895174"/>
                  </a:lnTo>
                  <a:lnTo>
                    <a:pt x="0" y="1895174"/>
                  </a:lnTo>
                  <a:lnTo>
                    <a:pt x="0" y="0"/>
                  </a:lnTo>
                  <a:close/>
                </a:path>
              </a:pathLst>
            </a:custGeom>
            <a:blipFill>
              <a:blip r:embed="rId3"/>
              <a:stretch>
                <a:fillRect/>
              </a:stretch>
            </a:blipFill>
          </p:spPr>
          <p:txBody>
            <a:bodyPr/>
            <a:lstStyle/>
            <a:p>
              <a:endParaRPr lang="en-US"/>
            </a:p>
          </p:txBody>
        </p:sp>
        <p:sp>
          <p:nvSpPr>
            <p:cNvPr id="9" name="Freeform 9"/>
            <p:cNvSpPr/>
            <p:nvPr/>
          </p:nvSpPr>
          <p:spPr>
            <a:xfrm>
              <a:off x="12017673" y="0"/>
              <a:ext cx="9223202" cy="2041200"/>
            </a:xfrm>
            <a:custGeom>
              <a:avLst/>
              <a:gdLst/>
              <a:ahLst/>
              <a:cxnLst/>
              <a:rect l="l" t="t" r="r" b="b"/>
              <a:pathLst>
                <a:path w="9223202" h="2041200">
                  <a:moveTo>
                    <a:pt x="0" y="0"/>
                  </a:moveTo>
                  <a:lnTo>
                    <a:pt x="9223201" y="0"/>
                  </a:lnTo>
                  <a:lnTo>
                    <a:pt x="9223201" y="2041200"/>
                  </a:lnTo>
                  <a:lnTo>
                    <a:pt x="0" y="2041200"/>
                  </a:lnTo>
                  <a:lnTo>
                    <a:pt x="0" y="0"/>
                  </a:lnTo>
                  <a:close/>
                </a:path>
              </a:pathLst>
            </a:custGeom>
            <a:blipFill>
              <a:blip r:embed="rId4"/>
              <a:stretch>
                <a:fillRect/>
              </a:stretch>
            </a:blipFill>
          </p:spPr>
          <p:txBody>
            <a:bodyPr/>
            <a:lstStyle/>
            <a:p>
              <a:endParaRPr lang="en-US"/>
            </a:p>
          </p:txBody>
        </p:sp>
      </p:grpSp>
      <p:sp>
        <p:nvSpPr>
          <p:cNvPr id="10" name="TextBox 10"/>
          <p:cNvSpPr txBox="1"/>
          <p:nvPr/>
        </p:nvSpPr>
        <p:spPr>
          <a:xfrm>
            <a:off x="867980" y="4048828"/>
            <a:ext cx="16552039" cy="4431032"/>
          </a:xfrm>
          <a:prstGeom prst="rect">
            <a:avLst/>
          </a:prstGeom>
        </p:spPr>
        <p:txBody>
          <a:bodyPr lIns="0" tIns="0" rIns="0" bIns="0" rtlCol="0" anchor="t">
            <a:spAutoFit/>
          </a:bodyPr>
          <a:lstStyle/>
          <a:p>
            <a:pPr algn="ctr">
              <a:lnSpc>
                <a:spcPts val="8819"/>
              </a:lnSpc>
            </a:pPr>
            <a:r>
              <a:rPr lang="en-US" sz="6299" dirty="0">
                <a:solidFill>
                  <a:srgbClr val="FFFFFF"/>
                </a:solidFill>
                <a:latin typeface="+mj-lt"/>
                <a:ea typeface="Glacial Indifference"/>
                <a:cs typeface="Glacial Indifference"/>
                <a:sym typeface="Glacial Indifference"/>
              </a:rPr>
              <a:t>Greater Virginia WAHN is committed to the development of women and allies in affordable housing through partnership, education, and service across the Commonwealth of Virginia.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125916" y="1554343"/>
            <a:ext cx="18514648" cy="1530901"/>
            <a:chOff x="-167888" y="-433983"/>
            <a:chExt cx="24686197" cy="2041202"/>
          </a:xfrm>
        </p:grpSpPr>
        <p:grpSp>
          <p:nvGrpSpPr>
            <p:cNvPr id="3" name="Group 3"/>
            <p:cNvGrpSpPr/>
            <p:nvPr/>
          </p:nvGrpSpPr>
          <p:grpSpPr>
            <a:xfrm>
              <a:off x="-167888" y="-433983"/>
              <a:ext cx="24686197" cy="2041202"/>
              <a:chOff x="-33163" y="-85725"/>
              <a:chExt cx="4876286" cy="403200"/>
            </a:xfrm>
          </p:grpSpPr>
          <p:sp>
            <p:nvSpPr>
              <p:cNvPr id="4" name="Freeform 4"/>
              <p:cNvSpPr/>
              <p:nvPr/>
            </p:nvSpPr>
            <p:spPr>
              <a:xfrm>
                <a:off x="-33163" y="7638"/>
                <a:ext cx="4843123" cy="309837"/>
              </a:xfrm>
              <a:custGeom>
                <a:avLst/>
                <a:gdLst/>
                <a:ahLst/>
                <a:cxnLst/>
                <a:rect l="l" t="t" r="r" b="b"/>
                <a:pathLst>
                  <a:path w="4843123" h="309837">
                    <a:moveTo>
                      <a:pt x="0" y="0"/>
                    </a:moveTo>
                    <a:lnTo>
                      <a:pt x="4843123" y="0"/>
                    </a:lnTo>
                    <a:lnTo>
                      <a:pt x="4843123" y="309837"/>
                    </a:lnTo>
                    <a:lnTo>
                      <a:pt x="0" y="309837"/>
                    </a:lnTo>
                    <a:close/>
                  </a:path>
                </a:pathLst>
              </a:custGeom>
              <a:solidFill>
                <a:srgbClr val="8DB642"/>
              </a:solidFill>
            </p:spPr>
            <p:txBody>
              <a:bodyPr/>
              <a:lstStyle/>
              <a:p>
                <a:endParaRPr lang="en-US"/>
              </a:p>
            </p:txBody>
          </p:sp>
          <p:sp>
            <p:nvSpPr>
              <p:cNvPr id="5" name="TextBox 5"/>
              <p:cNvSpPr txBox="1"/>
              <p:nvPr/>
            </p:nvSpPr>
            <p:spPr>
              <a:xfrm>
                <a:off x="0" y="-85725"/>
                <a:ext cx="4843123" cy="395562"/>
              </a:xfrm>
              <a:prstGeom prst="rect">
                <a:avLst/>
              </a:prstGeom>
            </p:spPr>
            <p:txBody>
              <a:bodyPr lIns="50800" tIns="50800" rIns="50800" bIns="50800" rtlCol="0" anchor="ctr"/>
              <a:lstStyle/>
              <a:p>
                <a:pPr algn="ctr">
                  <a:lnSpc>
                    <a:spcPts val="3600"/>
                  </a:lnSpc>
                </a:pPr>
                <a:endParaRPr/>
              </a:p>
            </p:txBody>
          </p:sp>
        </p:grpSp>
        <p:sp>
          <p:nvSpPr>
            <p:cNvPr id="6" name="TextBox 6"/>
            <p:cNvSpPr txBox="1"/>
            <p:nvPr/>
          </p:nvSpPr>
          <p:spPr>
            <a:xfrm>
              <a:off x="33577" y="265868"/>
              <a:ext cx="24316845" cy="986082"/>
            </a:xfrm>
            <a:prstGeom prst="rect">
              <a:avLst/>
            </a:prstGeom>
          </p:spPr>
          <p:txBody>
            <a:bodyPr lIns="0" tIns="0" rIns="0" bIns="0" rtlCol="0" anchor="t">
              <a:spAutoFit/>
            </a:bodyPr>
            <a:lstStyle/>
            <a:p>
              <a:pPr algn="ctr">
                <a:lnSpc>
                  <a:spcPts val="5988"/>
                </a:lnSpc>
              </a:pPr>
              <a:r>
                <a:rPr lang="en-US" sz="4800" dirty="0">
                  <a:solidFill>
                    <a:srgbClr val="000000"/>
                  </a:solidFill>
                  <a:latin typeface="+mj-lt"/>
                  <a:ea typeface="League Spartan"/>
                  <a:cs typeface="League Spartan"/>
                  <a:sym typeface="League Spartan"/>
                </a:rPr>
                <a:t>OUR VISION</a:t>
              </a:r>
            </a:p>
          </p:txBody>
        </p:sp>
      </p:grpSp>
      <p:grpSp>
        <p:nvGrpSpPr>
          <p:cNvPr id="7" name="Group 7"/>
          <p:cNvGrpSpPr/>
          <p:nvPr/>
        </p:nvGrpSpPr>
        <p:grpSpPr>
          <a:xfrm>
            <a:off x="1178672" y="193719"/>
            <a:ext cx="15930656" cy="1530900"/>
            <a:chOff x="0" y="0"/>
            <a:chExt cx="21240874" cy="2041200"/>
          </a:xfrm>
        </p:grpSpPr>
        <p:sp>
          <p:nvSpPr>
            <p:cNvPr id="8" name="Freeform 8"/>
            <p:cNvSpPr/>
            <p:nvPr/>
          </p:nvSpPr>
          <p:spPr>
            <a:xfrm>
              <a:off x="0" y="73013"/>
              <a:ext cx="9578199" cy="1895174"/>
            </a:xfrm>
            <a:custGeom>
              <a:avLst/>
              <a:gdLst/>
              <a:ahLst/>
              <a:cxnLst/>
              <a:rect l="l" t="t" r="r" b="b"/>
              <a:pathLst>
                <a:path w="9578199" h="1895174">
                  <a:moveTo>
                    <a:pt x="0" y="0"/>
                  </a:moveTo>
                  <a:lnTo>
                    <a:pt x="9578199" y="0"/>
                  </a:lnTo>
                  <a:lnTo>
                    <a:pt x="9578199" y="1895174"/>
                  </a:lnTo>
                  <a:lnTo>
                    <a:pt x="0" y="1895174"/>
                  </a:lnTo>
                  <a:lnTo>
                    <a:pt x="0" y="0"/>
                  </a:lnTo>
                  <a:close/>
                </a:path>
              </a:pathLst>
            </a:custGeom>
            <a:blipFill>
              <a:blip r:embed="rId3"/>
              <a:stretch>
                <a:fillRect/>
              </a:stretch>
            </a:blipFill>
          </p:spPr>
          <p:txBody>
            <a:bodyPr/>
            <a:lstStyle/>
            <a:p>
              <a:endParaRPr lang="en-US"/>
            </a:p>
          </p:txBody>
        </p:sp>
        <p:sp>
          <p:nvSpPr>
            <p:cNvPr id="9" name="Freeform 9"/>
            <p:cNvSpPr/>
            <p:nvPr/>
          </p:nvSpPr>
          <p:spPr>
            <a:xfrm>
              <a:off x="12017673" y="0"/>
              <a:ext cx="9223202" cy="2041200"/>
            </a:xfrm>
            <a:custGeom>
              <a:avLst/>
              <a:gdLst/>
              <a:ahLst/>
              <a:cxnLst/>
              <a:rect l="l" t="t" r="r" b="b"/>
              <a:pathLst>
                <a:path w="9223202" h="2041200">
                  <a:moveTo>
                    <a:pt x="0" y="0"/>
                  </a:moveTo>
                  <a:lnTo>
                    <a:pt x="9223201" y="0"/>
                  </a:lnTo>
                  <a:lnTo>
                    <a:pt x="9223201" y="2041200"/>
                  </a:lnTo>
                  <a:lnTo>
                    <a:pt x="0" y="2041200"/>
                  </a:lnTo>
                  <a:lnTo>
                    <a:pt x="0" y="0"/>
                  </a:lnTo>
                  <a:close/>
                </a:path>
              </a:pathLst>
            </a:custGeom>
            <a:blipFill>
              <a:blip r:embed="rId4"/>
              <a:stretch>
                <a:fillRect/>
              </a:stretch>
            </a:blipFill>
          </p:spPr>
          <p:txBody>
            <a:bodyPr/>
            <a:lstStyle/>
            <a:p>
              <a:endParaRPr lang="en-US"/>
            </a:p>
          </p:txBody>
        </p:sp>
      </p:grpSp>
      <p:sp>
        <p:nvSpPr>
          <p:cNvPr id="10" name="TextBox 10"/>
          <p:cNvSpPr txBox="1"/>
          <p:nvPr/>
        </p:nvSpPr>
        <p:spPr>
          <a:xfrm>
            <a:off x="867980" y="4048828"/>
            <a:ext cx="16552039" cy="3316607"/>
          </a:xfrm>
          <a:prstGeom prst="rect">
            <a:avLst/>
          </a:prstGeom>
        </p:spPr>
        <p:txBody>
          <a:bodyPr lIns="0" tIns="0" rIns="0" bIns="0" rtlCol="0" anchor="t">
            <a:spAutoFit/>
          </a:bodyPr>
          <a:lstStyle/>
          <a:p>
            <a:pPr algn="ctr">
              <a:lnSpc>
                <a:spcPts val="8819"/>
              </a:lnSpc>
            </a:pPr>
            <a:r>
              <a:rPr lang="en-US" sz="6299" dirty="0">
                <a:solidFill>
                  <a:srgbClr val="FFFFFF"/>
                </a:solidFill>
                <a:ea typeface="Glacial Indifference"/>
                <a:cs typeface="Glacial Indifference"/>
                <a:sym typeface="Glacial Indifference"/>
              </a:rPr>
              <a:t>Advancing affordable housing through a strong network of women and allies across the Commonwealth of Virginia.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50369" y="1554343"/>
            <a:ext cx="18439102" cy="1501900"/>
            <a:chOff x="-67159" y="-433983"/>
            <a:chExt cx="24585469" cy="2002534"/>
          </a:xfrm>
        </p:grpSpPr>
        <p:grpSp>
          <p:nvGrpSpPr>
            <p:cNvPr id="3" name="Group 3"/>
            <p:cNvGrpSpPr/>
            <p:nvPr/>
          </p:nvGrpSpPr>
          <p:grpSpPr>
            <a:xfrm>
              <a:off x="-67159" y="-433983"/>
              <a:ext cx="24585469" cy="2002534"/>
              <a:chOff x="-13266" y="-85725"/>
              <a:chExt cx="4856389" cy="395562"/>
            </a:xfrm>
          </p:grpSpPr>
          <p:sp>
            <p:nvSpPr>
              <p:cNvPr id="4" name="Freeform 4"/>
              <p:cNvSpPr/>
              <p:nvPr/>
            </p:nvSpPr>
            <p:spPr>
              <a:xfrm>
                <a:off x="-13266" y="-21207"/>
                <a:ext cx="4843123" cy="309837"/>
              </a:xfrm>
              <a:custGeom>
                <a:avLst/>
                <a:gdLst/>
                <a:ahLst/>
                <a:cxnLst/>
                <a:rect l="l" t="t" r="r" b="b"/>
                <a:pathLst>
                  <a:path w="4843123" h="309837">
                    <a:moveTo>
                      <a:pt x="0" y="0"/>
                    </a:moveTo>
                    <a:lnTo>
                      <a:pt x="4843123" y="0"/>
                    </a:lnTo>
                    <a:lnTo>
                      <a:pt x="4843123" y="309837"/>
                    </a:lnTo>
                    <a:lnTo>
                      <a:pt x="0" y="309837"/>
                    </a:lnTo>
                    <a:close/>
                  </a:path>
                </a:pathLst>
              </a:custGeom>
              <a:solidFill>
                <a:srgbClr val="8DB642"/>
              </a:solidFill>
            </p:spPr>
            <p:txBody>
              <a:bodyPr/>
              <a:lstStyle/>
              <a:p>
                <a:endParaRPr lang="en-US"/>
              </a:p>
            </p:txBody>
          </p:sp>
          <p:sp>
            <p:nvSpPr>
              <p:cNvPr id="5" name="TextBox 5"/>
              <p:cNvSpPr txBox="1"/>
              <p:nvPr/>
            </p:nvSpPr>
            <p:spPr>
              <a:xfrm>
                <a:off x="0" y="-85725"/>
                <a:ext cx="4843123" cy="395562"/>
              </a:xfrm>
              <a:prstGeom prst="rect">
                <a:avLst/>
              </a:prstGeom>
            </p:spPr>
            <p:txBody>
              <a:bodyPr lIns="50800" tIns="50800" rIns="50800" bIns="50800" rtlCol="0" anchor="ctr"/>
              <a:lstStyle/>
              <a:p>
                <a:pPr algn="ctr">
                  <a:lnSpc>
                    <a:spcPts val="3600"/>
                  </a:lnSpc>
                </a:pPr>
                <a:endParaRPr/>
              </a:p>
            </p:txBody>
          </p:sp>
        </p:grpSp>
        <p:sp>
          <p:nvSpPr>
            <p:cNvPr id="6" name="TextBox 6"/>
            <p:cNvSpPr txBox="1"/>
            <p:nvPr/>
          </p:nvSpPr>
          <p:spPr>
            <a:xfrm>
              <a:off x="33577" y="265868"/>
              <a:ext cx="24316845" cy="988904"/>
            </a:xfrm>
            <a:prstGeom prst="rect">
              <a:avLst/>
            </a:prstGeom>
          </p:spPr>
          <p:txBody>
            <a:bodyPr lIns="0" tIns="0" rIns="0" bIns="0" rtlCol="0" anchor="t">
              <a:spAutoFit/>
            </a:bodyPr>
            <a:lstStyle/>
            <a:p>
              <a:pPr algn="ctr">
                <a:lnSpc>
                  <a:spcPts val="5988"/>
                </a:lnSpc>
              </a:pPr>
              <a:r>
                <a:rPr lang="en-US" sz="4277" dirty="0">
                  <a:solidFill>
                    <a:srgbClr val="000000"/>
                  </a:solidFill>
                  <a:ea typeface="League Spartan"/>
                  <a:cs typeface="League Spartan"/>
                  <a:sym typeface="League Spartan"/>
                </a:rPr>
                <a:t>WHY ARE WE HERE TODAY?</a:t>
              </a:r>
            </a:p>
          </p:txBody>
        </p:sp>
      </p:grpSp>
      <p:grpSp>
        <p:nvGrpSpPr>
          <p:cNvPr id="7" name="Group 7"/>
          <p:cNvGrpSpPr/>
          <p:nvPr/>
        </p:nvGrpSpPr>
        <p:grpSpPr>
          <a:xfrm>
            <a:off x="1178672" y="193719"/>
            <a:ext cx="15930656" cy="1530900"/>
            <a:chOff x="0" y="0"/>
            <a:chExt cx="21240874" cy="2041200"/>
          </a:xfrm>
        </p:grpSpPr>
        <p:sp>
          <p:nvSpPr>
            <p:cNvPr id="8" name="Freeform 8"/>
            <p:cNvSpPr/>
            <p:nvPr/>
          </p:nvSpPr>
          <p:spPr>
            <a:xfrm>
              <a:off x="0" y="73013"/>
              <a:ext cx="9578199" cy="1895174"/>
            </a:xfrm>
            <a:custGeom>
              <a:avLst/>
              <a:gdLst/>
              <a:ahLst/>
              <a:cxnLst/>
              <a:rect l="l" t="t" r="r" b="b"/>
              <a:pathLst>
                <a:path w="9578199" h="1895174">
                  <a:moveTo>
                    <a:pt x="0" y="0"/>
                  </a:moveTo>
                  <a:lnTo>
                    <a:pt x="9578199" y="0"/>
                  </a:lnTo>
                  <a:lnTo>
                    <a:pt x="9578199" y="1895174"/>
                  </a:lnTo>
                  <a:lnTo>
                    <a:pt x="0" y="1895174"/>
                  </a:lnTo>
                  <a:lnTo>
                    <a:pt x="0" y="0"/>
                  </a:lnTo>
                  <a:close/>
                </a:path>
              </a:pathLst>
            </a:custGeom>
            <a:blipFill>
              <a:blip r:embed="rId3"/>
              <a:stretch>
                <a:fillRect/>
              </a:stretch>
            </a:blipFill>
          </p:spPr>
          <p:txBody>
            <a:bodyPr/>
            <a:lstStyle/>
            <a:p>
              <a:endParaRPr lang="en-US"/>
            </a:p>
          </p:txBody>
        </p:sp>
        <p:sp>
          <p:nvSpPr>
            <p:cNvPr id="9" name="Freeform 9"/>
            <p:cNvSpPr/>
            <p:nvPr/>
          </p:nvSpPr>
          <p:spPr>
            <a:xfrm>
              <a:off x="12017673" y="0"/>
              <a:ext cx="9223202" cy="2041200"/>
            </a:xfrm>
            <a:custGeom>
              <a:avLst/>
              <a:gdLst/>
              <a:ahLst/>
              <a:cxnLst/>
              <a:rect l="l" t="t" r="r" b="b"/>
              <a:pathLst>
                <a:path w="9223202" h="2041200">
                  <a:moveTo>
                    <a:pt x="0" y="0"/>
                  </a:moveTo>
                  <a:lnTo>
                    <a:pt x="9223201" y="0"/>
                  </a:lnTo>
                  <a:lnTo>
                    <a:pt x="9223201" y="2041200"/>
                  </a:lnTo>
                  <a:lnTo>
                    <a:pt x="0" y="2041200"/>
                  </a:lnTo>
                  <a:lnTo>
                    <a:pt x="0" y="0"/>
                  </a:lnTo>
                  <a:close/>
                </a:path>
              </a:pathLst>
            </a:custGeom>
            <a:blipFill>
              <a:blip r:embed="rId4"/>
              <a:stretch>
                <a:fillRect/>
              </a:stretch>
            </a:blipFill>
          </p:spPr>
          <p:txBody>
            <a:bodyPr/>
            <a:lstStyle/>
            <a:p>
              <a:endParaRPr lang="en-US"/>
            </a:p>
          </p:txBody>
        </p:sp>
      </p:grpSp>
      <p:sp>
        <p:nvSpPr>
          <p:cNvPr id="10" name="TextBox 10"/>
          <p:cNvSpPr txBox="1"/>
          <p:nvPr/>
        </p:nvSpPr>
        <p:spPr>
          <a:xfrm>
            <a:off x="867980" y="4048828"/>
            <a:ext cx="16552039" cy="4445191"/>
          </a:xfrm>
          <a:prstGeom prst="rect">
            <a:avLst/>
          </a:prstGeom>
        </p:spPr>
        <p:txBody>
          <a:bodyPr lIns="0" tIns="0" rIns="0" bIns="0" rtlCol="0" anchor="t">
            <a:spAutoFit/>
          </a:bodyPr>
          <a:lstStyle/>
          <a:p>
            <a:pPr marL="857250" indent="-857250">
              <a:lnSpc>
                <a:spcPts val="8819"/>
              </a:lnSpc>
              <a:buFont typeface="Arial" panose="020B0604020202020204" pitchFamily="34" charset="0"/>
              <a:buChar char="•"/>
            </a:pPr>
            <a:r>
              <a:rPr lang="en-US" sz="6299" dirty="0">
                <a:solidFill>
                  <a:srgbClr val="FFFFFF"/>
                </a:solidFill>
                <a:latin typeface="+mj-lt"/>
                <a:ea typeface="Glacial Indifference"/>
                <a:cs typeface="Glacial Indifference"/>
                <a:sym typeface="Glacial Indifference"/>
              </a:rPr>
              <a:t>Introduce GVA WAHN</a:t>
            </a:r>
          </a:p>
          <a:p>
            <a:pPr marL="857250" indent="-857250">
              <a:lnSpc>
                <a:spcPts val="8819"/>
              </a:lnSpc>
              <a:buFont typeface="Arial" panose="020B0604020202020204" pitchFamily="34" charset="0"/>
              <a:buChar char="•"/>
            </a:pPr>
            <a:r>
              <a:rPr lang="en-US" sz="6299" dirty="0">
                <a:solidFill>
                  <a:srgbClr val="FFFFFF"/>
                </a:solidFill>
                <a:latin typeface="+mj-lt"/>
                <a:ea typeface="Glacial Indifference"/>
                <a:cs typeface="Glacial Indifference"/>
                <a:sym typeface="Glacial Indifference"/>
              </a:rPr>
              <a:t>Encourage the commission to utilize GVA WAHN to further women in housing </a:t>
            </a:r>
            <a:r>
              <a:rPr lang="en-US" sz="6299" b="1" i="1" dirty="0">
                <a:solidFill>
                  <a:srgbClr val="FFFFFF"/>
                </a:solidFill>
                <a:latin typeface="+mj-lt"/>
                <a:ea typeface="Glacial Indifference"/>
                <a:cs typeface="Glacial Indifference"/>
                <a:sym typeface="Glacial Indifference"/>
              </a:rPr>
              <a:t>and</a:t>
            </a:r>
            <a:r>
              <a:rPr lang="en-US" sz="6299" dirty="0">
                <a:solidFill>
                  <a:srgbClr val="FFFFFF"/>
                </a:solidFill>
                <a:latin typeface="+mj-lt"/>
                <a:ea typeface="Glacial Indifference"/>
                <a:cs typeface="Glacial Indifference"/>
                <a:sym typeface="Glacial Indifference"/>
              </a:rPr>
              <a:t>  advocate for affordable housing in the Commonwealth.</a:t>
            </a:r>
          </a:p>
        </p:txBody>
      </p:sp>
    </p:spTree>
    <p:extLst>
      <p:ext uri="{BB962C8B-B14F-4D97-AF65-F5344CB8AC3E}">
        <p14:creationId xmlns:p14="http://schemas.microsoft.com/office/powerpoint/2010/main" val="412663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0" y="1554343"/>
            <a:ext cx="18388732" cy="1501901"/>
            <a:chOff x="0" y="-433983"/>
            <a:chExt cx="24518309" cy="2002535"/>
          </a:xfrm>
        </p:grpSpPr>
        <p:grpSp>
          <p:nvGrpSpPr>
            <p:cNvPr id="3" name="Group 3"/>
            <p:cNvGrpSpPr/>
            <p:nvPr/>
          </p:nvGrpSpPr>
          <p:grpSpPr>
            <a:xfrm>
              <a:off x="0" y="-433983"/>
              <a:ext cx="24518309" cy="2002535"/>
              <a:chOff x="0" y="-85725"/>
              <a:chExt cx="4843123" cy="395562"/>
            </a:xfrm>
          </p:grpSpPr>
          <p:sp>
            <p:nvSpPr>
              <p:cNvPr id="4" name="Freeform 4"/>
              <p:cNvSpPr/>
              <p:nvPr/>
            </p:nvSpPr>
            <p:spPr>
              <a:xfrm>
                <a:off x="0" y="0"/>
                <a:ext cx="4843123" cy="309837"/>
              </a:xfrm>
              <a:custGeom>
                <a:avLst/>
                <a:gdLst/>
                <a:ahLst/>
                <a:cxnLst/>
                <a:rect l="l" t="t" r="r" b="b"/>
                <a:pathLst>
                  <a:path w="4843123" h="309837">
                    <a:moveTo>
                      <a:pt x="0" y="0"/>
                    </a:moveTo>
                    <a:lnTo>
                      <a:pt x="4843123" y="0"/>
                    </a:lnTo>
                    <a:lnTo>
                      <a:pt x="4843123" y="309837"/>
                    </a:lnTo>
                    <a:lnTo>
                      <a:pt x="0" y="309837"/>
                    </a:lnTo>
                    <a:close/>
                  </a:path>
                </a:pathLst>
              </a:custGeom>
              <a:solidFill>
                <a:srgbClr val="8DB642"/>
              </a:solidFill>
            </p:spPr>
            <p:txBody>
              <a:bodyPr/>
              <a:lstStyle/>
              <a:p>
                <a:endParaRPr lang="en-US" dirty="0"/>
              </a:p>
            </p:txBody>
          </p:sp>
          <p:sp>
            <p:nvSpPr>
              <p:cNvPr id="5" name="TextBox 5"/>
              <p:cNvSpPr txBox="1"/>
              <p:nvPr/>
            </p:nvSpPr>
            <p:spPr>
              <a:xfrm>
                <a:off x="0" y="-85725"/>
                <a:ext cx="4843123" cy="395562"/>
              </a:xfrm>
              <a:prstGeom prst="rect">
                <a:avLst/>
              </a:prstGeom>
            </p:spPr>
            <p:txBody>
              <a:bodyPr lIns="50800" tIns="50800" rIns="50800" bIns="50800" rtlCol="0" anchor="ctr"/>
              <a:lstStyle/>
              <a:p>
                <a:pPr algn="ctr">
                  <a:lnSpc>
                    <a:spcPts val="3600"/>
                  </a:lnSpc>
                </a:pPr>
                <a:endParaRPr/>
              </a:p>
            </p:txBody>
          </p:sp>
        </p:grpSp>
        <p:sp>
          <p:nvSpPr>
            <p:cNvPr id="6" name="TextBox 6"/>
            <p:cNvSpPr txBox="1"/>
            <p:nvPr/>
          </p:nvSpPr>
          <p:spPr>
            <a:xfrm>
              <a:off x="33577" y="265868"/>
              <a:ext cx="24316845" cy="988904"/>
            </a:xfrm>
            <a:prstGeom prst="rect">
              <a:avLst/>
            </a:prstGeom>
          </p:spPr>
          <p:txBody>
            <a:bodyPr lIns="0" tIns="0" rIns="0" bIns="0" rtlCol="0" anchor="t">
              <a:spAutoFit/>
            </a:bodyPr>
            <a:lstStyle/>
            <a:p>
              <a:pPr algn="ctr">
                <a:lnSpc>
                  <a:spcPts val="5988"/>
                </a:lnSpc>
              </a:pPr>
              <a:r>
                <a:rPr lang="en-US" sz="4277" dirty="0">
                  <a:solidFill>
                    <a:srgbClr val="000000"/>
                  </a:solidFill>
                  <a:latin typeface="League Spartan"/>
                  <a:ea typeface="League Spartan"/>
                  <a:cs typeface="League Spartan"/>
                  <a:sym typeface="League Spartan"/>
                </a:rPr>
                <a:t>OUR WHY – A NATIONAL LOOK</a:t>
              </a:r>
            </a:p>
          </p:txBody>
        </p:sp>
      </p:grpSp>
      <p:grpSp>
        <p:nvGrpSpPr>
          <p:cNvPr id="7" name="Group 7"/>
          <p:cNvGrpSpPr/>
          <p:nvPr/>
        </p:nvGrpSpPr>
        <p:grpSpPr>
          <a:xfrm>
            <a:off x="1178672" y="193719"/>
            <a:ext cx="15930656" cy="1530900"/>
            <a:chOff x="0" y="0"/>
            <a:chExt cx="21240874" cy="2041200"/>
          </a:xfrm>
        </p:grpSpPr>
        <p:sp>
          <p:nvSpPr>
            <p:cNvPr id="8" name="Freeform 8"/>
            <p:cNvSpPr/>
            <p:nvPr/>
          </p:nvSpPr>
          <p:spPr>
            <a:xfrm>
              <a:off x="0" y="73013"/>
              <a:ext cx="9578199" cy="1895174"/>
            </a:xfrm>
            <a:custGeom>
              <a:avLst/>
              <a:gdLst/>
              <a:ahLst/>
              <a:cxnLst/>
              <a:rect l="l" t="t" r="r" b="b"/>
              <a:pathLst>
                <a:path w="9578199" h="1895174">
                  <a:moveTo>
                    <a:pt x="0" y="0"/>
                  </a:moveTo>
                  <a:lnTo>
                    <a:pt x="9578199" y="0"/>
                  </a:lnTo>
                  <a:lnTo>
                    <a:pt x="9578199" y="1895174"/>
                  </a:lnTo>
                  <a:lnTo>
                    <a:pt x="0" y="1895174"/>
                  </a:lnTo>
                  <a:lnTo>
                    <a:pt x="0" y="0"/>
                  </a:lnTo>
                  <a:close/>
                </a:path>
              </a:pathLst>
            </a:custGeom>
            <a:blipFill>
              <a:blip r:embed="rId3"/>
              <a:stretch>
                <a:fillRect/>
              </a:stretch>
            </a:blipFill>
          </p:spPr>
          <p:txBody>
            <a:bodyPr/>
            <a:lstStyle/>
            <a:p>
              <a:endParaRPr lang="en-US"/>
            </a:p>
          </p:txBody>
        </p:sp>
        <p:sp>
          <p:nvSpPr>
            <p:cNvPr id="9" name="Freeform 9"/>
            <p:cNvSpPr/>
            <p:nvPr/>
          </p:nvSpPr>
          <p:spPr>
            <a:xfrm>
              <a:off x="12017673" y="0"/>
              <a:ext cx="9223202" cy="2041200"/>
            </a:xfrm>
            <a:custGeom>
              <a:avLst/>
              <a:gdLst/>
              <a:ahLst/>
              <a:cxnLst/>
              <a:rect l="l" t="t" r="r" b="b"/>
              <a:pathLst>
                <a:path w="9223202" h="2041200">
                  <a:moveTo>
                    <a:pt x="0" y="0"/>
                  </a:moveTo>
                  <a:lnTo>
                    <a:pt x="9223201" y="0"/>
                  </a:lnTo>
                  <a:lnTo>
                    <a:pt x="9223201" y="2041200"/>
                  </a:lnTo>
                  <a:lnTo>
                    <a:pt x="0" y="2041200"/>
                  </a:lnTo>
                  <a:lnTo>
                    <a:pt x="0" y="0"/>
                  </a:lnTo>
                  <a:close/>
                </a:path>
              </a:pathLst>
            </a:custGeom>
            <a:blipFill>
              <a:blip r:embed="rId4"/>
              <a:stretch>
                <a:fillRect/>
              </a:stretch>
            </a:blipFill>
          </p:spPr>
          <p:txBody>
            <a:bodyPr/>
            <a:lstStyle/>
            <a:p>
              <a:endParaRPr lang="en-US"/>
            </a:p>
          </p:txBody>
        </p:sp>
      </p:grpSp>
      <p:grpSp>
        <p:nvGrpSpPr>
          <p:cNvPr id="10" name="Group 10"/>
          <p:cNvGrpSpPr/>
          <p:nvPr/>
        </p:nvGrpSpPr>
        <p:grpSpPr>
          <a:xfrm>
            <a:off x="2256295" y="4121591"/>
            <a:ext cx="13775410" cy="2577189"/>
            <a:chOff x="0" y="-133350"/>
            <a:chExt cx="18367213" cy="3436252"/>
          </a:xfrm>
        </p:grpSpPr>
        <p:sp>
          <p:nvSpPr>
            <p:cNvPr id="11" name="TextBox 11"/>
            <p:cNvSpPr txBox="1"/>
            <p:nvPr/>
          </p:nvSpPr>
          <p:spPr>
            <a:xfrm>
              <a:off x="170332" y="1905083"/>
              <a:ext cx="18196881" cy="1397819"/>
            </a:xfrm>
            <a:prstGeom prst="rect">
              <a:avLst/>
            </a:prstGeom>
          </p:spPr>
          <p:txBody>
            <a:bodyPr lIns="0" tIns="0" rIns="0" bIns="0" rtlCol="0" anchor="t">
              <a:spAutoFit/>
            </a:bodyPr>
            <a:lstStyle/>
            <a:p>
              <a:pPr algn="ctr">
                <a:lnSpc>
                  <a:spcPts val="8819"/>
                </a:lnSpc>
              </a:pPr>
              <a:endParaRPr lang="en-US" sz="6299" dirty="0">
                <a:solidFill>
                  <a:srgbClr val="FFFFFF"/>
                </a:solidFill>
                <a:latin typeface="Glacial Indifference"/>
                <a:ea typeface="Glacial Indifference"/>
                <a:cs typeface="Glacial Indifference"/>
                <a:sym typeface="Glacial Indifference"/>
              </a:endParaRPr>
            </a:p>
          </p:txBody>
        </p:sp>
        <p:sp>
          <p:nvSpPr>
            <p:cNvPr id="12" name="TextBox 12"/>
            <p:cNvSpPr txBox="1"/>
            <p:nvPr/>
          </p:nvSpPr>
          <p:spPr>
            <a:xfrm>
              <a:off x="0" y="-133350"/>
              <a:ext cx="18196881" cy="1405892"/>
            </a:xfrm>
            <a:prstGeom prst="rect">
              <a:avLst/>
            </a:prstGeom>
          </p:spPr>
          <p:txBody>
            <a:bodyPr lIns="0" tIns="0" rIns="0" bIns="0" rtlCol="0" anchor="t">
              <a:spAutoFit/>
            </a:bodyPr>
            <a:lstStyle/>
            <a:p>
              <a:pPr algn="ctr">
                <a:lnSpc>
                  <a:spcPts val="8819"/>
                </a:lnSpc>
              </a:pPr>
              <a:endParaRPr lang="en-US" sz="6299" dirty="0">
                <a:solidFill>
                  <a:srgbClr val="FFFFFF"/>
                </a:solidFill>
                <a:latin typeface="Glacial Indifference"/>
                <a:ea typeface="Glacial Indifference"/>
                <a:cs typeface="Glacial Indifference"/>
                <a:sym typeface="Glacial Indifference"/>
              </a:endParaRPr>
            </a:p>
          </p:txBody>
        </p:sp>
      </p:grpSp>
      <p:pic>
        <p:nvPicPr>
          <p:cNvPr id="13" name="Picture 12" descr="Graphical user interface, chart, application&#10;&#10;Description automatically generated">
            <a:extLst>
              <a:ext uri="{FF2B5EF4-FFF2-40B4-BE49-F238E27FC236}">
                <a16:creationId xmlns:a16="http://schemas.microsoft.com/office/drawing/2014/main" id="{57653216-DC7B-4755-02E6-D59053C9C0DA}"/>
              </a:ext>
            </a:extLst>
          </p:cNvPr>
          <p:cNvPicPr>
            <a:picLocks noChangeAspect="1"/>
          </p:cNvPicPr>
          <p:nvPr/>
        </p:nvPicPr>
        <p:blipFill>
          <a:blip r:embed="rId5"/>
          <a:srcRect l="21770" t="21617" r="7005" b="-2263"/>
          <a:stretch/>
        </p:blipFill>
        <p:spPr>
          <a:xfrm>
            <a:off x="3810000" y="3246145"/>
            <a:ext cx="11201401" cy="6905269"/>
          </a:xfrm>
          <a:prstGeom prst="rect">
            <a:avLst/>
          </a:prstGeom>
        </p:spPr>
      </p:pic>
    </p:spTree>
    <p:extLst>
      <p:ext uri="{BB962C8B-B14F-4D97-AF65-F5344CB8AC3E}">
        <p14:creationId xmlns:p14="http://schemas.microsoft.com/office/powerpoint/2010/main" val="358527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3" name="Group 3"/>
          <p:cNvGrpSpPr/>
          <p:nvPr/>
        </p:nvGrpSpPr>
        <p:grpSpPr>
          <a:xfrm>
            <a:off x="0" y="1554343"/>
            <a:ext cx="18388732" cy="1530901"/>
            <a:chOff x="0" y="-433983"/>
            <a:chExt cx="24518309" cy="2041202"/>
          </a:xfrm>
        </p:grpSpPr>
        <p:grpSp>
          <p:nvGrpSpPr>
            <p:cNvPr id="4" name="Group 4"/>
            <p:cNvGrpSpPr/>
            <p:nvPr/>
          </p:nvGrpSpPr>
          <p:grpSpPr>
            <a:xfrm>
              <a:off x="0" y="-433983"/>
              <a:ext cx="24518309" cy="2041202"/>
              <a:chOff x="0" y="-85725"/>
              <a:chExt cx="4843123" cy="403200"/>
            </a:xfrm>
          </p:grpSpPr>
          <p:sp>
            <p:nvSpPr>
              <p:cNvPr id="5" name="Freeform 5"/>
              <p:cNvSpPr/>
              <p:nvPr/>
            </p:nvSpPr>
            <p:spPr>
              <a:xfrm>
                <a:off x="0" y="7638"/>
                <a:ext cx="4843123" cy="309837"/>
              </a:xfrm>
              <a:custGeom>
                <a:avLst/>
                <a:gdLst/>
                <a:ahLst/>
                <a:cxnLst/>
                <a:rect l="l" t="t" r="r" b="b"/>
                <a:pathLst>
                  <a:path w="4843123" h="309837">
                    <a:moveTo>
                      <a:pt x="0" y="0"/>
                    </a:moveTo>
                    <a:lnTo>
                      <a:pt x="4843123" y="0"/>
                    </a:lnTo>
                    <a:lnTo>
                      <a:pt x="4843123" y="309837"/>
                    </a:lnTo>
                    <a:lnTo>
                      <a:pt x="0" y="309837"/>
                    </a:lnTo>
                    <a:close/>
                  </a:path>
                </a:pathLst>
              </a:custGeom>
              <a:solidFill>
                <a:srgbClr val="8DB642"/>
              </a:solidFill>
            </p:spPr>
            <p:txBody>
              <a:bodyPr/>
              <a:lstStyle/>
              <a:p>
                <a:endParaRPr lang="en-US"/>
              </a:p>
            </p:txBody>
          </p:sp>
          <p:sp>
            <p:nvSpPr>
              <p:cNvPr id="6" name="TextBox 6"/>
              <p:cNvSpPr txBox="1"/>
              <p:nvPr/>
            </p:nvSpPr>
            <p:spPr>
              <a:xfrm>
                <a:off x="0" y="-85725"/>
                <a:ext cx="4843123" cy="395562"/>
              </a:xfrm>
              <a:prstGeom prst="rect">
                <a:avLst/>
              </a:prstGeom>
            </p:spPr>
            <p:txBody>
              <a:bodyPr lIns="50800" tIns="50800" rIns="50800" bIns="50800" rtlCol="0" anchor="ctr"/>
              <a:lstStyle/>
              <a:p>
                <a:pPr algn="ctr">
                  <a:lnSpc>
                    <a:spcPts val="3600"/>
                  </a:lnSpc>
                </a:pPr>
                <a:endParaRPr/>
              </a:p>
            </p:txBody>
          </p:sp>
        </p:grpSp>
        <p:sp>
          <p:nvSpPr>
            <p:cNvPr id="7" name="TextBox 7"/>
            <p:cNvSpPr txBox="1"/>
            <p:nvPr/>
          </p:nvSpPr>
          <p:spPr>
            <a:xfrm>
              <a:off x="33577" y="265868"/>
              <a:ext cx="24316845" cy="988904"/>
            </a:xfrm>
            <a:prstGeom prst="rect">
              <a:avLst/>
            </a:prstGeom>
          </p:spPr>
          <p:txBody>
            <a:bodyPr lIns="0" tIns="0" rIns="0" bIns="0" rtlCol="0" anchor="t">
              <a:spAutoFit/>
            </a:bodyPr>
            <a:lstStyle/>
            <a:p>
              <a:pPr algn="ctr">
                <a:lnSpc>
                  <a:spcPts val="5988"/>
                </a:lnSpc>
              </a:pPr>
              <a:r>
                <a:rPr lang="en-US" sz="4277" dirty="0">
                  <a:solidFill>
                    <a:srgbClr val="000000"/>
                  </a:solidFill>
                  <a:latin typeface="League Spartan"/>
                  <a:ea typeface="League Spartan"/>
                  <a:cs typeface="League Spartan"/>
                  <a:sym typeface="League Spartan"/>
                </a:rPr>
                <a:t>OUR WHY – A VIRGINIA LOOK</a:t>
              </a:r>
            </a:p>
          </p:txBody>
        </p:sp>
      </p:grpSp>
      <p:grpSp>
        <p:nvGrpSpPr>
          <p:cNvPr id="8" name="Group 8"/>
          <p:cNvGrpSpPr/>
          <p:nvPr/>
        </p:nvGrpSpPr>
        <p:grpSpPr>
          <a:xfrm>
            <a:off x="1178672" y="193719"/>
            <a:ext cx="15930656" cy="1530900"/>
            <a:chOff x="0" y="0"/>
            <a:chExt cx="21240874" cy="2041200"/>
          </a:xfrm>
        </p:grpSpPr>
        <p:sp>
          <p:nvSpPr>
            <p:cNvPr id="9" name="Freeform 9"/>
            <p:cNvSpPr/>
            <p:nvPr/>
          </p:nvSpPr>
          <p:spPr>
            <a:xfrm>
              <a:off x="0" y="73013"/>
              <a:ext cx="9578199" cy="1895174"/>
            </a:xfrm>
            <a:custGeom>
              <a:avLst/>
              <a:gdLst/>
              <a:ahLst/>
              <a:cxnLst/>
              <a:rect l="l" t="t" r="r" b="b"/>
              <a:pathLst>
                <a:path w="9578199" h="1895174">
                  <a:moveTo>
                    <a:pt x="0" y="0"/>
                  </a:moveTo>
                  <a:lnTo>
                    <a:pt x="9578199" y="0"/>
                  </a:lnTo>
                  <a:lnTo>
                    <a:pt x="9578199" y="1895174"/>
                  </a:lnTo>
                  <a:lnTo>
                    <a:pt x="0" y="1895174"/>
                  </a:lnTo>
                  <a:lnTo>
                    <a:pt x="0" y="0"/>
                  </a:lnTo>
                  <a:close/>
                </a:path>
              </a:pathLst>
            </a:custGeom>
            <a:blipFill>
              <a:blip r:embed="rId3"/>
              <a:stretch>
                <a:fillRect/>
              </a:stretch>
            </a:blipFill>
          </p:spPr>
          <p:txBody>
            <a:bodyPr/>
            <a:lstStyle/>
            <a:p>
              <a:endParaRPr lang="en-US"/>
            </a:p>
          </p:txBody>
        </p:sp>
        <p:sp>
          <p:nvSpPr>
            <p:cNvPr id="10" name="Freeform 10"/>
            <p:cNvSpPr/>
            <p:nvPr/>
          </p:nvSpPr>
          <p:spPr>
            <a:xfrm>
              <a:off x="12017673" y="0"/>
              <a:ext cx="9223202" cy="2041200"/>
            </a:xfrm>
            <a:custGeom>
              <a:avLst/>
              <a:gdLst/>
              <a:ahLst/>
              <a:cxnLst/>
              <a:rect l="l" t="t" r="r" b="b"/>
              <a:pathLst>
                <a:path w="9223202" h="2041200">
                  <a:moveTo>
                    <a:pt x="0" y="0"/>
                  </a:moveTo>
                  <a:lnTo>
                    <a:pt x="9223201" y="0"/>
                  </a:lnTo>
                  <a:lnTo>
                    <a:pt x="9223201" y="2041200"/>
                  </a:lnTo>
                  <a:lnTo>
                    <a:pt x="0" y="2041200"/>
                  </a:lnTo>
                  <a:lnTo>
                    <a:pt x="0" y="0"/>
                  </a:lnTo>
                  <a:close/>
                </a:path>
              </a:pathLst>
            </a:custGeom>
            <a:blipFill>
              <a:blip r:embed="rId4"/>
              <a:stretch>
                <a:fillRect/>
              </a:stretch>
            </a:blipFill>
          </p:spPr>
          <p:txBody>
            <a:bodyPr/>
            <a:lstStyle/>
            <a:p>
              <a:endParaRPr lang="en-US"/>
            </a:p>
          </p:txBody>
        </p:sp>
      </p:grpSp>
      <p:graphicFrame>
        <p:nvGraphicFramePr>
          <p:cNvPr id="2" name="Table 1">
            <a:extLst>
              <a:ext uri="{FF2B5EF4-FFF2-40B4-BE49-F238E27FC236}">
                <a16:creationId xmlns:a16="http://schemas.microsoft.com/office/drawing/2014/main" id="{FC7450C2-F31B-9E3D-D217-F6D4C1BBCCE6}"/>
              </a:ext>
            </a:extLst>
          </p:cNvPr>
          <p:cNvGraphicFramePr>
            <a:graphicFrameLocks noGrp="1"/>
          </p:cNvGraphicFramePr>
          <p:nvPr/>
        </p:nvGraphicFramePr>
        <p:xfrm>
          <a:off x="2316162" y="3170269"/>
          <a:ext cx="4511675" cy="1385824"/>
        </p:xfrm>
        <a:graphic>
          <a:graphicData uri="http://schemas.openxmlformats.org/drawingml/2006/table">
            <a:tbl>
              <a:tblPr firstRow="1" firstCol="1" bandRow="1"/>
              <a:tblGrid>
                <a:gridCol w="1939925">
                  <a:extLst>
                    <a:ext uri="{9D8B030D-6E8A-4147-A177-3AD203B41FA5}">
                      <a16:colId xmlns:a16="http://schemas.microsoft.com/office/drawing/2014/main" val="2769782175"/>
                    </a:ext>
                  </a:extLst>
                </a:gridCol>
                <a:gridCol w="1028065">
                  <a:extLst>
                    <a:ext uri="{9D8B030D-6E8A-4147-A177-3AD203B41FA5}">
                      <a16:colId xmlns:a16="http://schemas.microsoft.com/office/drawing/2014/main" val="4183041861"/>
                    </a:ext>
                  </a:extLst>
                </a:gridCol>
                <a:gridCol w="743585">
                  <a:extLst>
                    <a:ext uri="{9D8B030D-6E8A-4147-A177-3AD203B41FA5}">
                      <a16:colId xmlns:a16="http://schemas.microsoft.com/office/drawing/2014/main" val="1497177620"/>
                    </a:ext>
                  </a:extLst>
                </a:gridCol>
                <a:gridCol w="800100">
                  <a:extLst>
                    <a:ext uri="{9D8B030D-6E8A-4147-A177-3AD203B41FA5}">
                      <a16:colId xmlns:a16="http://schemas.microsoft.com/office/drawing/2014/main" val="314079512"/>
                    </a:ext>
                  </a:extLst>
                </a:gridCol>
              </a:tblGrid>
              <a:tr h="0">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Occupation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Virginia total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 Male*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 Female*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90800533"/>
                  </a:ext>
                </a:extLst>
              </a:tr>
              <a:tr h="0">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Industry 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725,008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54.3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45.7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4399709"/>
                  </a:ext>
                </a:extLst>
              </a:tr>
              <a:tr h="0">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Management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459,020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58.7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41.3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32769073"/>
                  </a:ext>
                </a:extLst>
              </a:tr>
              <a:tr h="0">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Business/Finance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265,988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46.7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53.3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41871718"/>
                  </a:ext>
                </a:extLst>
              </a:tr>
              <a:tr h="0">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Architecture/Engineering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87,396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83.3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16.7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23662855"/>
                  </a:ext>
                </a:extLst>
              </a:tr>
              <a:tr h="0">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Office/Admin Support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304,653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25.9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74.1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7299481"/>
                  </a:ext>
                </a:extLst>
              </a:tr>
              <a:tr h="0">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Construction/Extraction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146,657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96.3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181865"/>
                  </a:ext>
                </a:extLst>
              </a:tr>
              <a:tr h="0">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*Estimated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56818027"/>
                  </a:ext>
                </a:extLst>
              </a:tr>
            </a:tbl>
          </a:graphicData>
        </a:graphic>
      </p:graphicFrame>
      <p:sp>
        <p:nvSpPr>
          <p:cNvPr id="11" name="Rectangle 1">
            <a:extLst>
              <a:ext uri="{FF2B5EF4-FFF2-40B4-BE49-F238E27FC236}">
                <a16:creationId xmlns:a16="http://schemas.microsoft.com/office/drawing/2014/main" id="{55A08578-0F48-D05C-A072-D341DB4E2966}"/>
              </a:ext>
            </a:extLst>
          </p:cNvPr>
          <p:cNvSpPr>
            <a:spLocks noChangeArrowheads="1"/>
          </p:cNvSpPr>
          <p:nvPr/>
        </p:nvSpPr>
        <p:spPr bwMode="auto">
          <a:xfrm>
            <a:off x="2316163" y="3170238"/>
            <a:ext cx="1828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TextBox 13">
            <a:extLst>
              <a:ext uri="{FF2B5EF4-FFF2-40B4-BE49-F238E27FC236}">
                <a16:creationId xmlns:a16="http://schemas.microsoft.com/office/drawing/2014/main" id="{73CFE208-522B-019C-F8BC-18D8E7AB5AB1}"/>
              </a:ext>
            </a:extLst>
          </p:cNvPr>
          <p:cNvSpPr txBox="1"/>
          <p:nvPr/>
        </p:nvSpPr>
        <p:spPr>
          <a:xfrm>
            <a:off x="5257800" y="4838700"/>
            <a:ext cx="10300996" cy="923330"/>
          </a:xfrm>
          <a:prstGeom prst="rect">
            <a:avLst/>
          </a:prstGeom>
          <a:noFill/>
        </p:spPr>
        <p:txBody>
          <a:bodyPr wrap="square">
            <a:spAutoFit/>
          </a:bodyPr>
          <a:lstStyle/>
          <a:p>
            <a:r>
              <a:rPr lang="en-US" dirty="0"/>
              <a:t>Occupation	Virginia total *	% Male*	% Female*</a:t>
            </a:r>
          </a:p>
          <a:p>
            <a:r>
              <a:rPr lang="en-US" dirty="0">
                <a:solidFill>
                  <a:schemeClr val="bg1">
                    <a:lumMod val="95000"/>
                  </a:schemeClr>
                </a:solidFill>
              </a:rPr>
              <a:t>			</a:t>
            </a:r>
          </a:p>
          <a:p>
            <a:endParaRPr lang="en-US" dirty="0"/>
          </a:p>
        </p:txBody>
      </p:sp>
      <p:graphicFrame>
        <p:nvGraphicFramePr>
          <p:cNvPr id="20" name="Table 19">
            <a:extLst>
              <a:ext uri="{FF2B5EF4-FFF2-40B4-BE49-F238E27FC236}">
                <a16:creationId xmlns:a16="http://schemas.microsoft.com/office/drawing/2014/main" id="{C240AD2B-31FC-65BC-51D3-7EA0B2FA4842}"/>
              </a:ext>
            </a:extLst>
          </p:cNvPr>
          <p:cNvGraphicFramePr>
            <a:graphicFrameLocks noGrp="1"/>
          </p:cNvGraphicFramePr>
          <p:nvPr>
            <p:extLst>
              <p:ext uri="{D42A27DB-BD31-4B8C-83A1-F6EECF244321}">
                <p14:modId xmlns:p14="http://schemas.microsoft.com/office/powerpoint/2010/main" val="2480898478"/>
              </p:ext>
            </p:extLst>
          </p:nvPr>
        </p:nvGraphicFramePr>
        <p:xfrm>
          <a:off x="914400" y="3779533"/>
          <a:ext cx="16382999" cy="5295255"/>
        </p:xfrm>
        <a:graphic>
          <a:graphicData uri="http://schemas.openxmlformats.org/drawingml/2006/table">
            <a:tbl>
              <a:tblPr firstRow="1" firstCol="1" bandRow="1"/>
              <a:tblGrid>
                <a:gridCol w="4648200">
                  <a:extLst>
                    <a:ext uri="{9D8B030D-6E8A-4147-A177-3AD203B41FA5}">
                      <a16:colId xmlns:a16="http://schemas.microsoft.com/office/drawing/2014/main" val="3923263197"/>
                    </a:ext>
                  </a:extLst>
                </a:gridCol>
                <a:gridCol w="4227340">
                  <a:extLst>
                    <a:ext uri="{9D8B030D-6E8A-4147-A177-3AD203B41FA5}">
                      <a16:colId xmlns:a16="http://schemas.microsoft.com/office/drawing/2014/main" val="1034559797"/>
                    </a:ext>
                  </a:extLst>
                </a:gridCol>
                <a:gridCol w="3616303">
                  <a:extLst>
                    <a:ext uri="{9D8B030D-6E8A-4147-A177-3AD203B41FA5}">
                      <a16:colId xmlns:a16="http://schemas.microsoft.com/office/drawing/2014/main" val="2926225512"/>
                    </a:ext>
                  </a:extLst>
                </a:gridCol>
                <a:gridCol w="3891156">
                  <a:extLst>
                    <a:ext uri="{9D8B030D-6E8A-4147-A177-3AD203B41FA5}">
                      <a16:colId xmlns:a16="http://schemas.microsoft.com/office/drawing/2014/main" val="1223431717"/>
                    </a:ext>
                  </a:extLst>
                </a:gridCol>
              </a:tblGrid>
              <a:tr h="426088">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Occupation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Virginia total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 Male*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 Female*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08028344"/>
                  </a:ext>
                </a:extLst>
              </a:tr>
              <a:tr h="426088">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Industry 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725,008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54.3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45.7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62637247"/>
                  </a:ext>
                </a:extLst>
              </a:tr>
              <a:tr h="426088">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Management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459,020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58.7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41.3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1895857"/>
                  </a:ext>
                </a:extLst>
              </a:tr>
              <a:tr h="867328">
                <a:tc>
                  <a:txBody>
                    <a:bodyPr/>
                    <a:lstStyle/>
                    <a:p>
                      <a:pPr marL="0" marR="0">
                        <a:lnSpc>
                          <a:spcPct val="107000"/>
                        </a:lnSpc>
                        <a:spcAft>
                          <a:spcPts val="800"/>
                        </a:spcAft>
                      </a:pPr>
                      <a:r>
                        <a:rPr lang="en-US" sz="2800" kern="100" dirty="0">
                          <a:solidFill>
                            <a:schemeClr val="bg1"/>
                          </a:solidFill>
                          <a:effectLst/>
                          <a:latin typeface="+mj-lt"/>
                          <a:ea typeface="Aptos" panose="020B0004020202020204" pitchFamily="34" charset="0"/>
                          <a:cs typeface="Times New Roman" panose="02020603050405020304" pitchFamily="18" charset="0"/>
                        </a:rPr>
                        <a:t>Business/Finance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265,988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46.7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53.3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1589401"/>
                  </a:ext>
                </a:extLst>
              </a:tr>
              <a:tr h="867328">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Architecture/Engineering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87,396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83.3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dirty="0">
                          <a:solidFill>
                            <a:schemeClr val="bg1"/>
                          </a:solidFill>
                          <a:effectLst/>
                          <a:latin typeface="+mj-lt"/>
                          <a:ea typeface="Aptos" panose="020B0004020202020204" pitchFamily="34" charset="0"/>
                          <a:cs typeface="Times New Roman" panose="02020603050405020304" pitchFamily="18" charset="0"/>
                        </a:rPr>
                        <a:t>16.7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29334263"/>
                  </a:ext>
                </a:extLst>
              </a:tr>
              <a:tr h="867328">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Office/Admin Support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304,653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25.9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a:solidFill>
                            <a:schemeClr val="bg1"/>
                          </a:solidFill>
                          <a:effectLst/>
                          <a:latin typeface="+mj-lt"/>
                          <a:ea typeface="Aptos" panose="020B0004020202020204" pitchFamily="34" charset="0"/>
                          <a:cs typeface="Times New Roman" panose="02020603050405020304" pitchFamily="18" charset="0"/>
                        </a:rPr>
                        <a:t>74.1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82839114"/>
                  </a:ext>
                </a:extLst>
              </a:tr>
              <a:tr h="958256">
                <a:tc>
                  <a:txBody>
                    <a:bodyPr/>
                    <a:lstStyle/>
                    <a:p>
                      <a:pPr marL="0" marR="0">
                        <a:lnSpc>
                          <a:spcPct val="107000"/>
                        </a:lnSpc>
                        <a:spcAft>
                          <a:spcPts val="800"/>
                        </a:spcAft>
                      </a:pPr>
                      <a:r>
                        <a:rPr lang="en-US" sz="2800" kern="100" dirty="0">
                          <a:solidFill>
                            <a:schemeClr val="bg1"/>
                          </a:solidFill>
                          <a:effectLst/>
                          <a:latin typeface="+mj-lt"/>
                          <a:ea typeface="Aptos" panose="020B0004020202020204" pitchFamily="34" charset="0"/>
                          <a:cs typeface="Times New Roman" panose="02020603050405020304" pitchFamily="18" charset="0"/>
                        </a:rPr>
                        <a:t>Construction/Extraction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dirty="0">
                          <a:solidFill>
                            <a:schemeClr val="bg1"/>
                          </a:solidFill>
                          <a:effectLst/>
                          <a:latin typeface="+mj-lt"/>
                          <a:ea typeface="Aptos" panose="020B0004020202020204" pitchFamily="34" charset="0"/>
                          <a:cs typeface="Times New Roman" panose="02020603050405020304" pitchFamily="18" charset="0"/>
                        </a:rPr>
                        <a:t>146,657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dirty="0">
                          <a:solidFill>
                            <a:schemeClr val="bg1"/>
                          </a:solidFill>
                          <a:effectLst/>
                          <a:latin typeface="+mj-lt"/>
                          <a:ea typeface="Aptos" panose="020B0004020202020204" pitchFamily="34" charset="0"/>
                          <a:cs typeface="Times New Roman" panose="02020603050405020304" pitchFamily="18" charset="0"/>
                        </a:rPr>
                        <a:t>96.3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2800" kern="100" dirty="0">
                          <a:solidFill>
                            <a:schemeClr val="bg1"/>
                          </a:solidFill>
                          <a:effectLst/>
                          <a:latin typeface="+mj-lt"/>
                          <a:ea typeface="Aptos" panose="020B0004020202020204" pitchFamily="34" charset="0"/>
                          <a:cs typeface="Times New Roman" panose="02020603050405020304" pitchFamily="18" charset="0"/>
                        </a:rPr>
                        <a:t>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76131836"/>
                  </a:ext>
                </a:extLst>
              </a:tr>
              <a:tr h="426088">
                <a:tc>
                  <a:txBody>
                    <a:bodyPr/>
                    <a:lstStyle/>
                    <a:p>
                      <a:pPr marL="0" marR="0">
                        <a:lnSpc>
                          <a:spcPct val="107000"/>
                        </a:lnSpc>
                        <a:spcAft>
                          <a:spcPts val="800"/>
                        </a:spcAft>
                      </a:pPr>
                      <a:r>
                        <a:rPr lang="en-US" sz="1100" kern="100" dirty="0">
                          <a:effectLst/>
                          <a:latin typeface="Aptos" panose="020B0004020202020204" pitchFamily="34" charset="0"/>
                          <a:ea typeface="Aptos" panose="020B0004020202020204" pitchFamily="34" charset="0"/>
                          <a:cs typeface="Times New Roman" panose="02020603050405020304" pitchFamily="18" charset="0"/>
                        </a:rPr>
                        <a:t>*Estimated</a:t>
                      </a:r>
                      <a:r>
                        <a:rPr lang="en-US" sz="11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*Estimated </a:t>
                      </a:r>
                      <a:endParaRPr lang="en-US"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a:effectLst/>
                          <a:latin typeface="Aptos" panose="020B0004020202020204" pitchFamily="34" charset="0"/>
                          <a:ea typeface="Aptos" panose="020B000402020202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Aft>
                          <a:spcPts val="800"/>
                        </a:spcAft>
                      </a:pPr>
                      <a:r>
                        <a:rPr lang="en-US" sz="11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87561180"/>
                  </a:ext>
                </a:extLst>
              </a:tr>
            </a:tbl>
          </a:graphicData>
        </a:graphic>
      </p:graphicFrame>
      <p:sp>
        <p:nvSpPr>
          <p:cNvPr id="21" name="Rectangle 4">
            <a:extLst>
              <a:ext uri="{FF2B5EF4-FFF2-40B4-BE49-F238E27FC236}">
                <a16:creationId xmlns:a16="http://schemas.microsoft.com/office/drawing/2014/main" id="{95D347BB-A22C-0C0F-5883-C57ECD7B838E}"/>
              </a:ext>
            </a:extLst>
          </p:cNvPr>
          <p:cNvSpPr>
            <a:spLocks noChangeArrowheads="1"/>
          </p:cNvSpPr>
          <p:nvPr/>
        </p:nvSpPr>
        <p:spPr bwMode="auto">
          <a:xfrm>
            <a:off x="-4952999" y="5351694"/>
            <a:ext cx="1828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2" name="TextBox 21">
            <a:extLst>
              <a:ext uri="{FF2B5EF4-FFF2-40B4-BE49-F238E27FC236}">
                <a16:creationId xmlns:a16="http://schemas.microsoft.com/office/drawing/2014/main" id="{1374E94D-BD20-D6FC-B368-974276445148}"/>
              </a:ext>
            </a:extLst>
          </p:cNvPr>
          <p:cNvSpPr txBox="1"/>
          <p:nvPr/>
        </p:nvSpPr>
        <p:spPr>
          <a:xfrm>
            <a:off x="11049000" y="9071575"/>
            <a:ext cx="5909182" cy="707886"/>
          </a:xfrm>
          <a:prstGeom prst="rect">
            <a:avLst/>
          </a:prstGeom>
          <a:noFill/>
        </p:spPr>
        <p:txBody>
          <a:bodyPr wrap="none" rtlCol="0">
            <a:spAutoFit/>
          </a:bodyPr>
          <a:lstStyle/>
          <a:p>
            <a:r>
              <a:rPr lang="en-US" sz="4000" dirty="0">
                <a:solidFill>
                  <a:schemeClr val="bg1"/>
                </a:solidFill>
              </a:rPr>
              <a:t>Based on 2022 Census Data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a:extLst>
            <a:ext uri="{FF2B5EF4-FFF2-40B4-BE49-F238E27FC236}">
              <a16:creationId xmlns:a16="http://schemas.microsoft.com/office/drawing/2014/main" id="{B1EBE950-5702-F1B9-57BD-8AD38795B2DB}"/>
            </a:ext>
          </a:extLst>
        </p:cNvPr>
        <p:cNvGrpSpPr/>
        <p:nvPr/>
      </p:nvGrpSpPr>
      <p:grpSpPr>
        <a:xfrm>
          <a:off x="0" y="0"/>
          <a:ext cx="0" cy="0"/>
          <a:chOff x="0" y="0"/>
          <a:chExt cx="0" cy="0"/>
        </a:xfrm>
      </p:grpSpPr>
      <p:grpSp>
        <p:nvGrpSpPr>
          <p:cNvPr id="3" name="Group 3">
            <a:extLst>
              <a:ext uri="{FF2B5EF4-FFF2-40B4-BE49-F238E27FC236}">
                <a16:creationId xmlns:a16="http://schemas.microsoft.com/office/drawing/2014/main" id="{D25F7BA5-2C11-037C-5C22-777E87B0DE8B}"/>
              </a:ext>
            </a:extLst>
          </p:cNvPr>
          <p:cNvGrpSpPr/>
          <p:nvPr/>
        </p:nvGrpSpPr>
        <p:grpSpPr>
          <a:xfrm>
            <a:off x="-50366" y="1333500"/>
            <a:ext cx="18439098" cy="1968746"/>
            <a:chOff x="-67154" y="-433983"/>
            <a:chExt cx="24585463" cy="2624995"/>
          </a:xfrm>
        </p:grpSpPr>
        <p:grpSp>
          <p:nvGrpSpPr>
            <p:cNvPr id="4" name="Group 4">
              <a:extLst>
                <a:ext uri="{FF2B5EF4-FFF2-40B4-BE49-F238E27FC236}">
                  <a16:creationId xmlns:a16="http://schemas.microsoft.com/office/drawing/2014/main" id="{065C371A-8434-18DB-85C2-38FE87C43EB5}"/>
                </a:ext>
              </a:extLst>
            </p:cNvPr>
            <p:cNvGrpSpPr/>
            <p:nvPr/>
          </p:nvGrpSpPr>
          <p:grpSpPr>
            <a:xfrm>
              <a:off x="-67154" y="-433983"/>
              <a:ext cx="24585463" cy="2624995"/>
              <a:chOff x="-13265" y="-85725"/>
              <a:chExt cx="4856388" cy="518517"/>
            </a:xfrm>
          </p:grpSpPr>
          <p:sp>
            <p:nvSpPr>
              <p:cNvPr id="5" name="Freeform 5">
                <a:extLst>
                  <a:ext uri="{FF2B5EF4-FFF2-40B4-BE49-F238E27FC236}">
                    <a16:creationId xmlns:a16="http://schemas.microsoft.com/office/drawing/2014/main" id="{7ABC546B-E524-122A-FDE9-9D051649BC44}"/>
                  </a:ext>
                </a:extLst>
              </p:cNvPr>
              <p:cNvSpPr/>
              <p:nvPr/>
            </p:nvSpPr>
            <p:spPr>
              <a:xfrm>
                <a:off x="-13265" y="118180"/>
                <a:ext cx="4843123" cy="314612"/>
              </a:xfrm>
              <a:custGeom>
                <a:avLst/>
                <a:gdLst/>
                <a:ahLst/>
                <a:cxnLst/>
                <a:rect l="l" t="t" r="r" b="b"/>
                <a:pathLst>
                  <a:path w="4843123" h="309837">
                    <a:moveTo>
                      <a:pt x="0" y="0"/>
                    </a:moveTo>
                    <a:lnTo>
                      <a:pt x="4843123" y="0"/>
                    </a:lnTo>
                    <a:lnTo>
                      <a:pt x="4843123" y="309837"/>
                    </a:lnTo>
                    <a:lnTo>
                      <a:pt x="0" y="309837"/>
                    </a:lnTo>
                    <a:close/>
                  </a:path>
                </a:pathLst>
              </a:custGeom>
              <a:solidFill>
                <a:srgbClr val="8DB642"/>
              </a:solidFill>
            </p:spPr>
            <p:txBody>
              <a:bodyPr/>
              <a:lstStyle/>
              <a:p>
                <a:pPr algn="ctr"/>
                <a:r>
                  <a:rPr lang="en-US" sz="5400" dirty="0"/>
                  <a:t>ROAD MAP TO REMOVE BARRIERS</a:t>
                </a:r>
              </a:p>
            </p:txBody>
          </p:sp>
          <p:sp>
            <p:nvSpPr>
              <p:cNvPr id="6" name="TextBox 6">
                <a:extLst>
                  <a:ext uri="{FF2B5EF4-FFF2-40B4-BE49-F238E27FC236}">
                    <a16:creationId xmlns:a16="http://schemas.microsoft.com/office/drawing/2014/main" id="{94492696-F68B-48A3-EE6C-7EBA1365D44D}"/>
                  </a:ext>
                </a:extLst>
              </p:cNvPr>
              <p:cNvSpPr txBox="1"/>
              <p:nvPr/>
            </p:nvSpPr>
            <p:spPr>
              <a:xfrm>
                <a:off x="0" y="-85725"/>
                <a:ext cx="4843123" cy="395562"/>
              </a:xfrm>
              <a:prstGeom prst="rect">
                <a:avLst/>
              </a:prstGeom>
            </p:spPr>
            <p:txBody>
              <a:bodyPr lIns="50800" tIns="50800" rIns="50800" bIns="50800" rtlCol="0" anchor="ctr"/>
              <a:lstStyle/>
              <a:p>
                <a:pPr algn="ctr">
                  <a:lnSpc>
                    <a:spcPts val="3600"/>
                  </a:lnSpc>
                </a:pPr>
                <a:endParaRPr/>
              </a:p>
            </p:txBody>
          </p:sp>
        </p:grpSp>
        <p:sp>
          <p:nvSpPr>
            <p:cNvPr id="7" name="TextBox 7">
              <a:extLst>
                <a:ext uri="{FF2B5EF4-FFF2-40B4-BE49-F238E27FC236}">
                  <a16:creationId xmlns:a16="http://schemas.microsoft.com/office/drawing/2014/main" id="{814C234C-8CF0-B2F0-EBCE-19FE0251E524}"/>
                </a:ext>
              </a:extLst>
            </p:cNvPr>
            <p:cNvSpPr txBox="1"/>
            <p:nvPr/>
          </p:nvSpPr>
          <p:spPr>
            <a:xfrm>
              <a:off x="33577" y="265868"/>
              <a:ext cx="24316845" cy="988904"/>
            </a:xfrm>
            <a:prstGeom prst="rect">
              <a:avLst/>
            </a:prstGeom>
          </p:spPr>
          <p:txBody>
            <a:bodyPr lIns="0" tIns="0" rIns="0" bIns="0" rtlCol="0" anchor="t">
              <a:spAutoFit/>
            </a:bodyPr>
            <a:lstStyle/>
            <a:p>
              <a:pPr algn="ctr">
                <a:lnSpc>
                  <a:spcPts val="5988"/>
                </a:lnSpc>
              </a:pPr>
              <a:endParaRPr lang="en-US" sz="4277" dirty="0">
                <a:solidFill>
                  <a:srgbClr val="000000"/>
                </a:solidFill>
                <a:latin typeface="League Spartan"/>
                <a:ea typeface="League Spartan"/>
                <a:cs typeface="League Spartan"/>
                <a:sym typeface="League Spartan"/>
              </a:endParaRPr>
            </a:p>
          </p:txBody>
        </p:sp>
      </p:grpSp>
      <p:grpSp>
        <p:nvGrpSpPr>
          <p:cNvPr id="8" name="Group 8">
            <a:extLst>
              <a:ext uri="{FF2B5EF4-FFF2-40B4-BE49-F238E27FC236}">
                <a16:creationId xmlns:a16="http://schemas.microsoft.com/office/drawing/2014/main" id="{1F2BB048-A559-EC69-BAFD-960DAE19CE67}"/>
              </a:ext>
            </a:extLst>
          </p:cNvPr>
          <p:cNvGrpSpPr/>
          <p:nvPr/>
        </p:nvGrpSpPr>
        <p:grpSpPr>
          <a:xfrm>
            <a:off x="1178672" y="193719"/>
            <a:ext cx="15930656" cy="1530900"/>
            <a:chOff x="0" y="0"/>
            <a:chExt cx="21240874" cy="2041200"/>
          </a:xfrm>
        </p:grpSpPr>
        <p:sp>
          <p:nvSpPr>
            <p:cNvPr id="9" name="Freeform 9">
              <a:extLst>
                <a:ext uri="{FF2B5EF4-FFF2-40B4-BE49-F238E27FC236}">
                  <a16:creationId xmlns:a16="http://schemas.microsoft.com/office/drawing/2014/main" id="{FE4405DC-2088-6F98-65B0-2CB9A9BC50A7}"/>
                </a:ext>
              </a:extLst>
            </p:cNvPr>
            <p:cNvSpPr/>
            <p:nvPr/>
          </p:nvSpPr>
          <p:spPr>
            <a:xfrm>
              <a:off x="0" y="73013"/>
              <a:ext cx="9578199" cy="1895174"/>
            </a:xfrm>
            <a:custGeom>
              <a:avLst/>
              <a:gdLst/>
              <a:ahLst/>
              <a:cxnLst/>
              <a:rect l="l" t="t" r="r" b="b"/>
              <a:pathLst>
                <a:path w="9578199" h="1895174">
                  <a:moveTo>
                    <a:pt x="0" y="0"/>
                  </a:moveTo>
                  <a:lnTo>
                    <a:pt x="9578199" y="0"/>
                  </a:lnTo>
                  <a:lnTo>
                    <a:pt x="9578199" y="1895174"/>
                  </a:lnTo>
                  <a:lnTo>
                    <a:pt x="0" y="1895174"/>
                  </a:lnTo>
                  <a:lnTo>
                    <a:pt x="0" y="0"/>
                  </a:lnTo>
                  <a:close/>
                </a:path>
              </a:pathLst>
            </a:custGeom>
            <a:blipFill>
              <a:blip r:embed="rId3"/>
              <a:stretch>
                <a:fillRect/>
              </a:stretch>
            </a:blipFill>
          </p:spPr>
          <p:txBody>
            <a:bodyPr/>
            <a:lstStyle/>
            <a:p>
              <a:endParaRPr lang="en-US"/>
            </a:p>
          </p:txBody>
        </p:sp>
        <p:sp>
          <p:nvSpPr>
            <p:cNvPr id="10" name="Freeform 10">
              <a:extLst>
                <a:ext uri="{FF2B5EF4-FFF2-40B4-BE49-F238E27FC236}">
                  <a16:creationId xmlns:a16="http://schemas.microsoft.com/office/drawing/2014/main" id="{25470890-1989-CA7E-8D79-0F04E6797FB0}"/>
                </a:ext>
              </a:extLst>
            </p:cNvPr>
            <p:cNvSpPr/>
            <p:nvPr/>
          </p:nvSpPr>
          <p:spPr>
            <a:xfrm>
              <a:off x="12017673" y="0"/>
              <a:ext cx="9223202" cy="2041200"/>
            </a:xfrm>
            <a:custGeom>
              <a:avLst/>
              <a:gdLst/>
              <a:ahLst/>
              <a:cxnLst/>
              <a:rect l="l" t="t" r="r" b="b"/>
              <a:pathLst>
                <a:path w="9223202" h="2041200">
                  <a:moveTo>
                    <a:pt x="0" y="0"/>
                  </a:moveTo>
                  <a:lnTo>
                    <a:pt x="9223201" y="0"/>
                  </a:lnTo>
                  <a:lnTo>
                    <a:pt x="9223201" y="2041200"/>
                  </a:lnTo>
                  <a:lnTo>
                    <a:pt x="0" y="2041200"/>
                  </a:lnTo>
                  <a:lnTo>
                    <a:pt x="0" y="0"/>
                  </a:lnTo>
                  <a:close/>
                </a:path>
              </a:pathLst>
            </a:custGeom>
            <a:blipFill>
              <a:blip r:embed="rId4"/>
              <a:stretch>
                <a:fillRect/>
              </a:stretch>
            </a:blipFill>
          </p:spPr>
          <p:txBody>
            <a:bodyPr/>
            <a:lstStyle/>
            <a:p>
              <a:endParaRPr lang="en-US"/>
            </a:p>
          </p:txBody>
        </p:sp>
      </p:grpSp>
      <p:pic>
        <p:nvPicPr>
          <p:cNvPr id="2050" name="Picture 2" descr="itw">
            <a:extLst>
              <a:ext uri="{FF2B5EF4-FFF2-40B4-BE49-F238E27FC236}">
                <a16:creationId xmlns:a16="http://schemas.microsoft.com/office/drawing/2014/main" id="{DA808487-36AD-61ED-3BC4-7C9AE873A0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3551560"/>
            <a:ext cx="11811000" cy="570674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2AC81F31-030D-88C5-8624-2F60513734AB}"/>
              </a:ext>
            </a:extLst>
          </p:cNvPr>
          <p:cNvSpPr txBox="1"/>
          <p:nvPr/>
        </p:nvSpPr>
        <p:spPr>
          <a:xfrm>
            <a:off x="8839200" y="9504028"/>
            <a:ext cx="9219600" cy="369332"/>
          </a:xfrm>
          <a:prstGeom prst="rect">
            <a:avLst/>
          </a:prstGeom>
          <a:noFill/>
        </p:spPr>
        <p:txBody>
          <a:bodyPr wrap="square">
            <a:spAutoFit/>
          </a:bodyPr>
          <a:lstStyle/>
          <a:p>
            <a:r>
              <a:rPr lang="en-US" b="0" i="1" dirty="0">
                <a:solidFill>
                  <a:srgbClr val="434343"/>
                </a:solidFill>
                <a:effectLst/>
                <a:latin typeface="canada-type-gibson"/>
              </a:rPr>
              <a:t>Source: Harvard Report sponsored by Freddie Mac</a:t>
            </a:r>
            <a:endParaRPr lang="en-US" dirty="0"/>
          </a:p>
        </p:txBody>
      </p:sp>
    </p:spTree>
    <p:extLst>
      <p:ext uri="{BB962C8B-B14F-4D97-AF65-F5344CB8AC3E}">
        <p14:creationId xmlns:p14="http://schemas.microsoft.com/office/powerpoint/2010/main" val="2884380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0" y="1879830"/>
            <a:ext cx="18388732" cy="1176413"/>
            <a:chOff x="0" y="0"/>
            <a:chExt cx="24518309" cy="1568551"/>
          </a:xfrm>
        </p:grpSpPr>
        <p:grpSp>
          <p:nvGrpSpPr>
            <p:cNvPr id="3" name="Group 3"/>
            <p:cNvGrpSpPr/>
            <p:nvPr/>
          </p:nvGrpSpPr>
          <p:grpSpPr>
            <a:xfrm>
              <a:off x="0" y="0"/>
              <a:ext cx="24518309" cy="1568551"/>
              <a:chOff x="0" y="0"/>
              <a:chExt cx="4843123" cy="309837"/>
            </a:xfrm>
          </p:grpSpPr>
          <p:sp>
            <p:nvSpPr>
              <p:cNvPr id="4" name="Freeform 4"/>
              <p:cNvSpPr/>
              <p:nvPr/>
            </p:nvSpPr>
            <p:spPr>
              <a:xfrm>
                <a:off x="0" y="0"/>
                <a:ext cx="4843123" cy="309837"/>
              </a:xfrm>
              <a:custGeom>
                <a:avLst/>
                <a:gdLst/>
                <a:ahLst/>
                <a:cxnLst/>
                <a:rect l="l" t="t" r="r" b="b"/>
                <a:pathLst>
                  <a:path w="4843123" h="309837">
                    <a:moveTo>
                      <a:pt x="0" y="0"/>
                    </a:moveTo>
                    <a:lnTo>
                      <a:pt x="4843123" y="0"/>
                    </a:lnTo>
                    <a:lnTo>
                      <a:pt x="4843123" y="309837"/>
                    </a:lnTo>
                    <a:lnTo>
                      <a:pt x="0" y="309837"/>
                    </a:lnTo>
                    <a:close/>
                  </a:path>
                </a:pathLst>
              </a:custGeom>
              <a:solidFill>
                <a:srgbClr val="8DB642"/>
              </a:solidFill>
            </p:spPr>
            <p:txBody>
              <a:bodyPr/>
              <a:lstStyle/>
              <a:p>
                <a:endParaRPr lang="en-US"/>
              </a:p>
            </p:txBody>
          </p:sp>
          <p:sp>
            <p:nvSpPr>
              <p:cNvPr id="5" name="TextBox 5"/>
              <p:cNvSpPr txBox="1"/>
              <p:nvPr/>
            </p:nvSpPr>
            <p:spPr>
              <a:xfrm>
                <a:off x="0" y="-85725"/>
                <a:ext cx="4843123" cy="395562"/>
              </a:xfrm>
              <a:prstGeom prst="rect">
                <a:avLst/>
              </a:prstGeom>
            </p:spPr>
            <p:txBody>
              <a:bodyPr lIns="50800" tIns="50800" rIns="50800" bIns="50800" rtlCol="0" anchor="ctr"/>
              <a:lstStyle/>
              <a:p>
                <a:pPr algn="ctr">
                  <a:lnSpc>
                    <a:spcPts val="3600"/>
                  </a:lnSpc>
                </a:pPr>
                <a:endParaRPr/>
              </a:p>
            </p:txBody>
          </p:sp>
        </p:grpSp>
        <p:sp>
          <p:nvSpPr>
            <p:cNvPr id="6" name="TextBox 6"/>
            <p:cNvSpPr txBox="1"/>
            <p:nvPr/>
          </p:nvSpPr>
          <p:spPr>
            <a:xfrm>
              <a:off x="33577" y="265868"/>
              <a:ext cx="24316845" cy="988904"/>
            </a:xfrm>
            <a:prstGeom prst="rect">
              <a:avLst/>
            </a:prstGeom>
          </p:spPr>
          <p:txBody>
            <a:bodyPr lIns="0" tIns="0" rIns="0" bIns="0" rtlCol="0" anchor="t">
              <a:spAutoFit/>
            </a:bodyPr>
            <a:lstStyle/>
            <a:p>
              <a:pPr algn="ctr">
                <a:lnSpc>
                  <a:spcPts val="5988"/>
                </a:lnSpc>
              </a:pPr>
              <a:r>
                <a:rPr lang="en-US" sz="4277" dirty="0">
                  <a:solidFill>
                    <a:srgbClr val="000000"/>
                  </a:solidFill>
                  <a:latin typeface="League Spartan"/>
                  <a:ea typeface="League Spartan"/>
                  <a:cs typeface="League Spartan"/>
                  <a:sym typeface="League Spartan"/>
                </a:rPr>
                <a:t>GVA WAHN Committees</a:t>
              </a:r>
            </a:p>
          </p:txBody>
        </p:sp>
      </p:grpSp>
      <p:grpSp>
        <p:nvGrpSpPr>
          <p:cNvPr id="7" name="Group 7"/>
          <p:cNvGrpSpPr/>
          <p:nvPr/>
        </p:nvGrpSpPr>
        <p:grpSpPr>
          <a:xfrm>
            <a:off x="1178672" y="193719"/>
            <a:ext cx="15930656" cy="1530900"/>
            <a:chOff x="0" y="0"/>
            <a:chExt cx="21240874" cy="2041200"/>
          </a:xfrm>
        </p:grpSpPr>
        <p:sp>
          <p:nvSpPr>
            <p:cNvPr id="8" name="Freeform 8"/>
            <p:cNvSpPr/>
            <p:nvPr/>
          </p:nvSpPr>
          <p:spPr>
            <a:xfrm>
              <a:off x="0" y="73013"/>
              <a:ext cx="9578199" cy="1895174"/>
            </a:xfrm>
            <a:custGeom>
              <a:avLst/>
              <a:gdLst/>
              <a:ahLst/>
              <a:cxnLst/>
              <a:rect l="l" t="t" r="r" b="b"/>
              <a:pathLst>
                <a:path w="9578199" h="1895174">
                  <a:moveTo>
                    <a:pt x="0" y="0"/>
                  </a:moveTo>
                  <a:lnTo>
                    <a:pt x="9578199" y="0"/>
                  </a:lnTo>
                  <a:lnTo>
                    <a:pt x="9578199" y="1895174"/>
                  </a:lnTo>
                  <a:lnTo>
                    <a:pt x="0" y="1895174"/>
                  </a:lnTo>
                  <a:lnTo>
                    <a:pt x="0" y="0"/>
                  </a:lnTo>
                  <a:close/>
                </a:path>
              </a:pathLst>
            </a:custGeom>
            <a:blipFill>
              <a:blip r:embed="rId3"/>
              <a:stretch>
                <a:fillRect/>
              </a:stretch>
            </a:blipFill>
          </p:spPr>
          <p:txBody>
            <a:bodyPr/>
            <a:lstStyle/>
            <a:p>
              <a:endParaRPr lang="en-US"/>
            </a:p>
          </p:txBody>
        </p:sp>
        <p:sp>
          <p:nvSpPr>
            <p:cNvPr id="9" name="Freeform 9"/>
            <p:cNvSpPr/>
            <p:nvPr/>
          </p:nvSpPr>
          <p:spPr>
            <a:xfrm>
              <a:off x="12017673" y="0"/>
              <a:ext cx="9223202" cy="2041200"/>
            </a:xfrm>
            <a:custGeom>
              <a:avLst/>
              <a:gdLst/>
              <a:ahLst/>
              <a:cxnLst/>
              <a:rect l="l" t="t" r="r" b="b"/>
              <a:pathLst>
                <a:path w="9223202" h="2041200">
                  <a:moveTo>
                    <a:pt x="0" y="0"/>
                  </a:moveTo>
                  <a:lnTo>
                    <a:pt x="9223201" y="0"/>
                  </a:lnTo>
                  <a:lnTo>
                    <a:pt x="9223201" y="2041200"/>
                  </a:lnTo>
                  <a:lnTo>
                    <a:pt x="0" y="2041200"/>
                  </a:lnTo>
                  <a:lnTo>
                    <a:pt x="0" y="0"/>
                  </a:lnTo>
                  <a:close/>
                </a:path>
              </a:pathLst>
            </a:custGeom>
            <a:blipFill>
              <a:blip r:embed="rId4"/>
              <a:stretch>
                <a:fillRect/>
              </a:stretch>
            </a:blipFill>
          </p:spPr>
          <p:txBody>
            <a:bodyPr/>
            <a:lstStyle/>
            <a:p>
              <a:endParaRPr lang="en-US"/>
            </a:p>
          </p:txBody>
        </p:sp>
      </p:grpSp>
      <p:grpSp>
        <p:nvGrpSpPr>
          <p:cNvPr id="10" name="Group 10"/>
          <p:cNvGrpSpPr/>
          <p:nvPr/>
        </p:nvGrpSpPr>
        <p:grpSpPr>
          <a:xfrm>
            <a:off x="1066800" y="3619500"/>
            <a:ext cx="15863934" cy="7540398"/>
            <a:chOff x="-399717" y="-248585"/>
            <a:chExt cx="21151912" cy="10402519"/>
          </a:xfrm>
        </p:grpSpPr>
        <p:sp>
          <p:nvSpPr>
            <p:cNvPr id="11" name="TextBox 11"/>
            <p:cNvSpPr txBox="1"/>
            <p:nvPr/>
          </p:nvSpPr>
          <p:spPr>
            <a:xfrm>
              <a:off x="-399717" y="-248585"/>
              <a:ext cx="8581599" cy="10402519"/>
            </a:xfrm>
            <a:prstGeom prst="rect">
              <a:avLst/>
            </a:prstGeom>
          </p:spPr>
          <p:txBody>
            <a:bodyPr lIns="0" tIns="0" rIns="0" bIns="0" rtlCol="0" anchor="t">
              <a:spAutoFit/>
            </a:bodyPr>
            <a:lstStyle/>
            <a:p>
              <a:pPr marL="857250" indent="-857250">
                <a:lnSpc>
                  <a:spcPts val="9940"/>
                </a:lnSpc>
                <a:buFont typeface="Arial" panose="020B0604020202020204" pitchFamily="34" charset="0"/>
                <a:buChar char="•"/>
              </a:pPr>
              <a:r>
                <a:rPr lang="en-US" sz="6600" dirty="0">
                  <a:solidFill>
                    <a:srgbClr val="FFFFFF"/>
                  </a:solidFill>
                  <a:ea typeface="Glacial Indifference"/>
                  <a:cs typeface="Glacial Indifference"/>
                  <a:sym typeface="Glacial Indifference"/>
                </a:rPr>
                <a:t>Events</a:t>
              </a:r>
            </a:p>
            <a:p>
              <a:pPr marL="857250" indent="-857250">
                <a:lnSpc>
                  <a:spcPts val="9940"/>
                </a:lnSpc>
                <a:buFont typeface="Arial" panose="020B0604020202020204" pitchFamily="34" charset="0"/>
                <a:buChar char="•"/>
              </a:pPr>
              <a:r>
                <a:rPr lang="en-US" sz="6600" dirty="0">
                  <a:solidFill>
                    <a:srgbClr val="FFFFFF"/>
                  </a:solidFill>
                  <a:ea typeface="Glacial Indifference"/>
                  <a:cs typeface="Glacial Indifference"/>
                  <a:sym typeface="Glacial Indifference"/>
                </a:rPr>
                <a:t>Impact</a:t>
              </a:r>
            </a:p>
            <a:p>
              <a:pPr marL="857250" indent="-857250">
                <a:lnSpc>
                  <a:spcPts val="9940"/>
                </a:lnSpc>
                <a:buFont typeface="Arial" panose="020B0604020202020204" pitchFamily="34" charset="0"/>
                <a:buChar char="•"/>
              </a:pPr>
              <a:r>
                <a:rPr lang="en-US" sz="6600" dirty="0">
                  <a:solidFill>
                    <a:srgbClr val="FFFFFF"/>
                  </a:solidFill>
                  <a:ea typeface="Glacial Indifference"/>
                  <a:cs typeface="Glacial Indifference"/>
                  <a:sym typeface="Glacial Indifference"/>
                </a:rPr>
                <a:t>Ambassador</a:t>
              </a:r>
            </a:p>
            <a:p>
              <a:pPr marL="857250" indent="-857250">
                <a:lnSpc>
                  <a:spcPts val="9940"/>
                </a:lnSpc>
                <a:buFont typeface="Arial" panose="020B0604020202020204" pitchFamily="34" charset="0"/>
                <a:buChar char="•"/>
              </a:pPr>
              <a:r>
                <a:rPr lang="en-US" sz="6600" dirty="0">
                  <a:solidFill>
                    <a:srgbClr val="FFFFFF"/>
                  </a:solidFill>
                  <a:ea typeface="Glacial Indifference"/>
                  <a:cs typeface="Glacial Indifference"/>
                  <a:sym typeface="Glacial Indifference"/>
                </a:rPr>
                <a:t>Membership</a:t>
              </a:r>
            </a:p>
            <a:p>
              <a:pPr marL="857250" indent="-857250">
                <a:lnSpc>
                  <a:spcPts val="9940"/>
                </a:lnSpc>
                <a:buFont typeface="Arial" panose="020B0604020202020204" pitchFamily="34" charset="0"/>
                <a:buChar char="•"/>
              </a:pPr>
              <a:endParaRPr lang="en-US" sz="7100" dirty="0">
                <a:solidFill>
                  <a:srgbClr val="FFFFFF"/>
                </a:solidFill>
                <a:ea typeface="Glacial Indifference"/>
                <a:cs typeface="Glacial Indifference"/>
                <a:sym typeface="Glacial Indifference"/>
              </a:endParaRPr>
            </a:p>
            <a:p>
              <a:pPr algn="ctr">
                <a:lnSpc>
                  <a:spcPts val="9940"/>
                </a:lnSpc>
              </a:pPr>
              <a:endParaRPr lang="en-US" sz="7100" dirty="0">
                <a:solidFill>
                  <a:srgbClr val="FFFFFF"/>
                </a:solidFill>
                <a:latin typeface="Glacial Indifference"/>
                <a:ea typeface="Glacial Indifference"/>
                <a:cs typeface="Glacial Indifference"/>
                <a:sym typeface="Glacial Indifference"/>
              </a:endParaRPr>
            </a:p>
          </p:txBody>
        </p:sp>
        <p:sp>
          <p:nvSpPr>
            <p:cNvPr id="12" name="TextBox 12"/>
            <p:cNvSpPr txBox="1"/>
            <p:nvPr/>
          </p:nvSpPr>
          <p:spPr>
            <a:xfrm>
              <a:off x="9760283" y="-248585"/>
              <a:ext cx="10991912" cy="6876306"/>
            </a:xfrm>
            <a:prstGeom prst="rect">
              <a:avLst/>
            </a:prstGeom>
          </p:spPr>
          <p:txBody>
            <a:bodyPr lIns="0" tIns="0" rIns="0" bIns="0" rtlCol="0" anchor="t">
              <a:spAutoFit/>
            </a:bodyPr>
            <a:lstStyle/>
            <a:p>
              <a:pPr marL="857250" indent="-857250">
                <a:lnSpc>
                  <a:spcPts val="9939"/>
                </a:lnSpc>
                <a:buFont typeface="Arial" panose="020B0604020202020204" pitchFamily="34" charset="0"/>
                <a:buChar char="•"/>
              </a:pPr>
              <a:r>
                <a:rPr lang="en-US" sz="6600" dirty="0">
                  <a:solidFill>
                    <a:srgbClr val="FFFFFF"/>
                  </a:solidFill>
                  <a:ea typeface="Glacial Indifference"/>
                  <a:cs typeface="Glacial Indifference"/>
                  <a:sym typeface="Glacial Indifference"/>
                </a:rPr>
                <a:t>Communications</a:t>
              </a:r>
            </a:p>
            <a:p>
              <a:pPr marL="857250" indent="-857250">
                <a:lnSpc>
                  <a:spcPts val="9939"/>
                </a:lnSpc>
                <a:buFont typeface="Arial" panose="020B0604020202020204" pitchFamily="34" charset="0"/>
                <a:buChar char="•"/>
              </a:pPr>
              <a:r>
                <a:rPr lang="en-US" sz="6600" dirty="0">
                  <a:solidFill>
                    <a:srgbClr val="FFFFFF"/>
                  </a:solidFill>
                  <a:ea typeface="Glacial Indifference"/>
                  <a:cs typeface="Glacial Indifference"/>
                  <a:sym typeface="Glacial Indifference"/>
                </a:rPr>
                <a:t>Professional Growth</a:t>
              </a:r>
            </a:p>
            <a:p>
              <a:pPr marL="857250" indent="-857250">
                <a:lnSpc>
                  <a:spcPts val="9939"/>
                </a:lnSpc>
                <a:buFont typeface="Arial" panose="020B0604020202020204" pitchFamily="34" charset="0"/>
                <a:buChar char="•"/>
              </a:pPr>
              <a:r>
                <a:rPr lang="en-US" sz="6600" dirty="0">
                  <a:solidFill>
                    <a:srgbClr val="FFFFFF"/>
                  </a:solidFill>
                  <a:ea typeface="Glacial Indifference"/>
                  <a:cs typeface="Glacial Indifference"/>
                  <a:sym typeface="Glacial Indifference"/>
                </a:rPr>
                <a:t>Sponsorship</a:t>
              </a:r>
            </a:p>
            <a:p>
              <a:pPr marL="857250" indent="-857250">
                <a:lnSpc>
                  <a:spcPts val="9939"/>
                </a:lnSpc>
                <a:buFont typeface="Arial" panose="020B0604020202020204" pitchFamily="34" charset="0"/>
                <a:buChar char="•"/>
              </a:pPr>
              <a:r>
                <a:rPr lang="en-US" sz="6600" dirty="0">
                  <a:solidFill>
                    <a:srgbClr val="FFFFFF"/>
                  </a:solidFill>
                  <a:ea typeface="Glacial Indifference"/>
                  <a:cs typeface="Glacial Indifference"/>
                  <a:sym typeface="Glacial Indifference"/>
                </a:rPr>
                <a:t>Allyship</a:t>
              </a:r>
            </a:p>
          </p:txBody>
        </p:sp>
      </p:grpSp>
    </p:spTree>
    <p:extLst>
      <p:ext uri="{BB962C8B-B14F-4D97-AF65-F5344CB8AC3E}">
        <p14:creationId xmlns:p14="http://schemas.microsoft.com/office/powerpoint/2010/main" val="1354074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a:extLst>
            <a:ext uri="{FF2B5EF4-FFF2-40B4-BE49-F238E27FC236}">
              <a16:creationId xmlns:a16="http://schemas.microsoft.com/office/drawing/2014/main" id="{431D73DE-78C3-2C7B-026B-92C157B1A00F}"/>
            </a:ext>
          </a:extLst>
        </p:cNvPr>
        <p:cNvGrpSpPr/>
        <p:nvPr/>
      </p:nvGrpSpPr>
      <p:grpSpPr>
        <a:xfrm>
          <a:off x="0" y="0"/>
          <a:ext cx="0" cy="0"/>
          <a:chOff x="0" y="0"/>
          <a:chExt cx="0" cy="0"/>
        </a:xfrm>
      </p:grpSpPr>
      <p:grpSp>
        <p:nvGrpSpPr>
          <p:cNvPr id="3" name="Group 3">
            <a:extLst>
              <a:ext uri="{FF2B5EF4-FFF2-40B4-BE49-F238E27FC236}">
                <a16:creationId xmlns:a16="http://schemas.microsoft.com/office/drawing/2014/main" id="{DCE755EB-A7B0-66DA-E85E-746818295367}"/>
              </a:ext>
            </a:extLst>
          </p:cNvPr>
          <p:cNvGrpSpPr/>
          <p:nvPr/>
        </p:nvGrpSpPr>
        <p:grpSpPr>
          <a:xfrm>
            <a:off x="-50366" y="1333500"/>
            <a:ext cx="18439098" cy="1968746"/>
            <a:chOff x="-67154" y="-433983"/>
            <a:chExt cx="24585463" cy="2624995"/>
          </a:xfrm>
        </p:grpSpPr>
        <p:grpSp>
          <p:nvGrpSpPr>
            <p:cNvPr id="4" name="Group 4">
              <a:extLst>
                <a:ext uri="{FF2B5EF4-FFF2-40B4-BE49-F238E27FC236}">
                  <a16:creationId xmlns:a16="http://schemas.microsoft.com/office/drawing/2014/main" id="{B0458025-F044-AC23-5FF5-54223E01FC80}"/>
                </a:ext>
              </a:extLst>
            </p:cNvPr>
            <p:cNvGrpSpPr/>
            <p:nvPr/>
          </p:nvGrpSpPr>
          <p:grpSpPr>
            <a:xfrm>
              <a:off x="-67154" y="-433983"/>
              <a:ext cx="24585463" cy="2624995"/>
              <a:chOff x="-13265" y="-85725"/>
              <a:chExt cx="4856388" cy="518517"/>
            </a:xfrm>
          </p:grpSpPr>
          <p:sp>
            <p:nvSpPr>
              <p:cNvPr id="5" name="Freeform 5">
                <a:extLst>
                  <a:ext uri="{FF2B5EF4-FFF2-40B4-BE49-F238E27FC236}">
                    <a16:creationId xmlns:a16="http://schemas.microsoft.com/office/drawing/2014/main" id="{38537C76-4E47-9754-9505-AC97F45A7280}"/>
                  </a:ext>
                </a:extLst>
              </p:cNvPr>
              <p:cNvSpPr/>
              <p:nvPr/>
            </p:nvSpPr>
            <p:spPr>
              <a:xfrm>
                <a:off x="-13265" y="118180"/>
                <a:ext cx="4843123" cy="314612"/>
              </a:xfrm>
              <a:custGeom>
                <a:avLst/>
                <a:gdLst/>
                <a:ahLst/>
                <a:cxnLst/>
                <a:rect l="l" t="t" r="r" b="b"/>
                <a:pathLst>
                  <a:path w="4843123" h="309837">
                    <a:moveTo>
                      <a:pt x="0" y="0"/>
                    </a:moveTo>
                    <a:lnTo>
                      <a:pt x="4843123" y="0"/>
                    </a:lnTo>
                    <a:lnTo>
                      <a:pt x="4843123" y="309837"/>
                    </a:lnTo>
                    <a:lnTo>
                      <a:pt x="0" y="309837"/>
                    </a:lnTo>
                    <a:close/>
                  </a:path>
                </a:pathLst>
              </a:custGeom>
              <a:solidFill>
                <a:srgbClr val="8DB642"/>
              </a:solidFill>
            </p:spPr>
            <p:txBody>
              <a:bodyPr/>
              <a:lstStyle/>
              <a:p>
                <a:pPr algn="ctr"/>
                <a:r>
                  <a:rPr lang="en-US" sz="5400" dirty="0"/>
                  <a:t>ALLYSHIP</a:t>
                </a:r>
              </a:p>
            </p:txBody>
          </p:sp>
          <p:sp>
            <p:nvSpPr>
              <p:cNvPr id="6" name="TextBox 6">
                <a:extLst>
                  <a:ext uri="{FF2B5EF4-FFF2-40B4-BE49-F238E27FC236}">
                    <a16:creationId xmlns:a16="http://schemas.microsoft.com/office/drawing/2014/main" id="{955E88EE-8A72-FE07-0941-2F1EF85EE3F2}"/>
                  </a:ext>
                </a:extLst>
              </p:cNvPr>
              <p:cNvSpPr txBox="1"/>
              <p:nvPr/>
            </p:nvSpPr>
            <p:spPr>
              <a:xfrm>
                <a:off x="0" y="-85725"/>
                <a:ext cx="4843123" cy="395562"/>
              </a:xfrm>
              <a:prstGeom prst="rect">
                <a:avLst/>
              </a:prstGeom>
            </p:spPr>
            <p:txBody>
              <a:bodyPr lIns="50800" tIns="50800" rIns="50800" bIns="50800" rtlCol="0" anchor="ctr"/>
              <a:lstStyle/>
              <a:p>
                <a:pPr algn="ctr">
                  <a:lnSpc>
                    <a:spcPts val="3600"/>
                  </a:lnSpc>
                </a:pPr>
                <a:endParaRPr/>
              </a:p>
            </p:txBody>
          </p:sp>
        </p:grpSp>
        <p:sp>
          <p:nvSpPr>
            <p:cNvPr id="7" name="TextBox 7">
              <a:extLst>
                <a:ext uri="{FF2B5EF4-FFF2-40B4-BE49-F238E27FC236}">
                  <a16:creationId xmlns:a16="http://schemas.microsoft.com/office/drawing/2014/main" id="{CF77927B-4B24-03B6-2AEC-6F0302987114}"/>
                </a:ext>
              </a:extLst>
            </p:cNvPr>
            <p:cNvSpPr txBox="1"/>
            <p:nvPr/>
          </p:nvSpPr>
          <p:spPr>
            <a:xfrm>
              <a:off x="33577" y="265868"/>
              <a:ext cx="24316845" cy="988904"/>
            </a:xfrm>
            <a:prstGeom prst="rect">
              <a:avLst/>
            </a:prstGeom>
          </p:spPr>
          <p:txBody>
            <a:bodyPr lIns="0" tIns="0" rIns="0" bIns="0" rtlCol="0" anchor="t">
              <a:spAutoFit/>
            </a:bodyPr>
            <a:lstStyle/>
            <a:p>
              <a:pPr algn="ctr">
                <a:lnSpc>
                  <a:spcPts val="5988"/>
                </a:lnSpc>
              </a:pPr>
              <a:endParaRPr lang="en-US" sz="4277" dirty="0">
                <a:solidFill>
                  <a:srgbClr val="000000"/>
                </a:solidFill>
                <a:latin typeface="League Spartan"/>
                <a:ea typeface="League Spartan"/>
                <a:cs typeface="League Spartan"/>
                <a:sym typeface="League Spartan"/>
              </a:endParaRPr>
            </a:p>
          </p:txBody>
        </p:sp>
      </p:grpSp>
      <p:grpSp>
        <p:nvGrpSpPr>
          <p:cNvPr id="8" name="Group 8">
            <a:extLst>
              <a:ext uri="{FF2B5EF4-FFF2-40B4-BE49-F238E27FC236}">
                <a16:creationId xmlns:a16="http://schemas.microsoft.com/office/drawing/2014/main" id="{E4888A3E-21E3-AC0B-0761-785F52AE247A}"/>
              </a:ext>
            </a:extLst>
          </p:cNvPr>
          <p:cNvGrpSpPr/>
          <p:nvPr/>
        </p:nvGrpSpPr>
        <p:grpSpPr>
          <a:xfrm>
            <a:off x="1178672" y="193719"/>
            <a:ext cx="15930656" cy="1530900"/>
            <a:chOff x="0" y="0"/>
            <a:chExt cx="21240874" cy="2041200"/>
          </a:xfrm>
        </p:grpSpPr>
        <p:sp>
          <p:nvSpPr>
            <p:cNvPr id="9" name="Freeform 9">
              <a:extLst>
                <a:ext uri="{FF2B5EF4-FFF2-40B4-BE49-F238E27FC236}">
                  <a16:creationId xmlns:a16="http://schemas.microsoft.com/office/drawing/2014/main" id="{E48C2399-758D-8A56-C46C-67FFC0F2839E}"/>
                </a:ext>
              </a:extLst>
            </p:cNvPr>
            <p:cNvSpPr/>
            <p:nvPr/>
          </p:nvSpPr>
          <p:spPr>
            <a:xfrm>
              <a:off x="0" y="73013"/>
              <a:ext cx="9578199" cy="1895174"/>
            </a:xfrm>
            <a:custGeom>
              <a:avLst/>
              <a:gdLst/>
              <a:ahLst/>
              <a:cxnLst/>
              <a:rect l="l" t="t" r="r" b="b"/>
              <a:pathLst>
                <a:path w="9578199" h="1895174">
                  <a:moveTo>
                    <a:pt x="0" y="0"/>
                  </a:moveTo>
                  <a:lnTo>
                    <a:pt x="9578199" y="0"/>
                  </a:lnTo>
                  <a:lnTo>
                    <a:pt x="9578199" y="1895174"/>
                  </a:lnTo>
                  <a:lnTo>
                    <a:pt x="0" y="1895174"/>
                  </a:lnTo>
                  <a:lnTo>
                    <a:pt x="0" y="0"/>
                  </a:lnTo>
                  <a:close/>
                </a:path>
              </a:pathLst>
            </a:custGeom>
            <a:blipFill>
              <a:blip r:embed="rId3"/>
              <a:stretch>
                <a:fillRect/>
              </a:stretch>
            </a:blipFill>
          </p:spPr>
          <p:txBody>
            <a:bodyPr/>
            <a:lstStyle/>
            <a:p>
              <a:endParaRPr lang="en-US"/>
            </a:p>
          </p:txBody>
        </p:sp>
        <p:sp>
          <p:nvSpPr>
            <p:cNvPr id="10" name="Freeform 10">
              <a:extLst>
                <a:ext uri="{FF2B5EF4-FFF2-40B4-BE49-F238E27FC236}">
                  <a16:creationId xmlns:a16="http://schemas.microsoft.com/office/drawing/2014/main" id="{6CB4F4F7-4E8B-1806-1904-93E163AC100D}"/>
                </a:ext>
              </a:extLst>
            </p:cNvPr>
            <p:cNvSpPr/>
            <p:nvPr/>
          </p:nvSpPr>
          <p:spPr>
            <a:xfrm>
              <a:off x="12017673" y="0"/>
              <a:ext cx="9223202" cy="2041200"/>
            </a:xfrm>
            <a:custGeom>
              <a:avLst/>
              <a:gdLst/>
              <a:ahLst/>
              <a:cxnLst/>
              <a:rect l="l" t="t" r="r" b="b"/>
              <a:pathLst>
                <a:path w="9223202" h="2041200">
                  <a:moveTo>
                    <a:pt x="0" y="0"/>
                  </a:moveTo>
                  <a:lnTo>
                    <a:pt x="9223201" y="0"/>
                  </a:lnTo>
                  <a:lnTo>
                    <a:pt x="9223201" y="2041200"/>
                  </a:lnTo>
                  <a:lnTo>
                    <a:pt x="0" y="2041200"/>
                  </a:lnTo>
                  <a:lnTo>
                    <a:pt x="0" y="0"/>
                  </a:lnTo>
                  <a:close/>
                </a:path>
              </a:pathLst>
            </a:custGeom>
            <a:blipFill>
              <a:blip r:embed="rId4"/>
              <a:stretch>
                <a:fillRect/>
              </a:stretch>
            </a:blipFill>
          </p:spPr>
          <p:txBody>
            <a:bodyPr/>
            <a:lstStyle/>
            <a:p>
              <a:endParaRPr lang="en-US"/>
            </a:p>
          </p:txBody>
        </p:sp>
      </p:grpSp>
      <p:sp>
        <p:nvSpPr>
          <p:cNvPr id="2" name="TextBox 1">
            <a:extLst>
              <a:ext uri="{FF2B5EF4-FFF2-40B4-BE49-F238E27FC236}">
                <a16:creationId xmlns:a16="http://schemas.microsoft.com/office/drawing/2014/main" id="{E04AC440-5B9F-A9CD-6425-CC28FC2C7E43}"/>
              </a:ext>
            </a:extLst>
          </p:cNvPr>
          <p:cNvSpPr txBox="1"/>
          <p:nvPr/>
        </p:nvSpPr>
        <p:spPr>
          <a:xfrm>
            <a:off x="4340893" y="5067300"/>
            <a:ext cx="184731" cy="369332"/>
          </a:xfrm>
          <a:prstGeom prst="rect">
            <a:avLst/>
          </a:prstGeom>
          <a:noFill/>
        </p:spPr>
        <p:txBody>
          <a:bodyPr wrap="none" rtlCol="0">
            <a:spAutoFit/>
          </a:bodyPr>
          <a:lstStyle/>
          <a:p>
            <a:endParaRPr lang="en-US" dirty="0"/>
          </a:p>
        </p:txBody>
      </p:sp>
      <p:sp>
        <p:nvSpPr>
          <p:cNvPr id="11" name="Rectangle 3">
            <a:extLst>
              <a:ext uri="{FF2B5EF4-FFF2-40B4-BE49-F238E27FC236}">
                <a16:creationId xmlns:a16="http://schemas.microsoft.com/office/drawing/2014/main" id="{9EEEF99E-1B57-4F52-6330-C42B13C08358}"/>
              </a:ext>
            </a:extLst>
          </p:cNvPr>
          <p:cNvSpPr>
            <a:spLocks noChangeArrowheads="1"/>
          </p:cNvSpPr>
          <p:nvPr/>
        </p:nvSpPr>
        <p:spPr bwMode="auto">
          <a:xfrm>
            <a:off x="609600" y="3981391"/>
            <a:ext cx="16992600" cy="558004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39675"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000" b="0" i="0" u="none" strike="noStrike" cap="none" normalizeH="0" baseline="0" dirty="0">
                <a:ln>
                  <a:noFill/>
                </a:ln>
                <a:solidFill>
                  <a:srgbClr val="0070C0"/>
                </a:solidFill>
                <a:effectLst/>
                <a:latin typeface="+mj-lt"/>
              </a:rPr>
              <a:t>Promote Women Like the Future Depends on It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4000" b="0" i="0" u="none" strike="noStrike" cap="none" normalizeH="0" baseline="0" dirty="0">
              <a:ln>
                <a:noFill/>
              </a:ln>
              <a:solidFill>
                <a:srgbClr val="434343"/>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434343"/>
                </a:solidFill>
                <a:effectLst/>
                <a:latin typeface="+mj-lt"/>
              </a:rPr>
              <a:t>A significant talent shortage could be looming for the financial services sector—a 2018 study by Korn Ferry projects that a lack of qualified workers could result in $435 billion in unrealized economic output in the U.S. by 2030.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chemeClr val="tx1"/>
                </a:solidFill>
                <a:effectLst/>
                <a:latin typeface="+mj-lt"/>
              </a:rPr>
              <a:t>Competition for strong talent could become fierce, and companies of all sizes should be opening doors for women into leadership and attracting young women into the industry—particularly since now over half of all college graduates are female.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434343"/>
                </a:solidFill>
                <a:effectLst/>
                <a:latin typeface="+mj-lt"/>
              </a:rPr>
              <a:t>Keep in mind, female senior leadership increases threefold for each woman added to the executive ranks, according to a </a:t>
            </a:r>
            <a:r>
              <a:rPr kumimoji="0" lang="en-US" altLang="en-US" sz="2800" b="0" i="0" strike="noStrike" cap="none" normalizeH="0" baseline="0" dirty="0">
                <a:ln>
                  <a:noFill/>
                </a:ln>
                <a:effectLst/>
                <a:latin typeface="+mj-lt"/>
              </a:rPr>
              <a:t>Deloitte Study </a:t>
            </a:r>
            <a:r>
              <a:rPr kumimoji="0" lang="en-US" altLang="en-US" sz="2800" b="0" i="0" u="none" strike="noStrike" cap="none" normalizeH="0" baseline="0" dirty="0">
                <a:ln>
                  <a:noFill/>
                </a:ln>
                <a:solidFill>
                  <a:srgbClr val="434343"/>
                </a:solidFill>
                <a:effectLst/>
                <a:latin typeface="+mj-lt"/>
              </a:rPr>
              <a:t>. The case for male leaders to recognize and act on their role in this undertaking has never been stronger.</a:t>
            </a:r>
            <a:endParaRPr kumimoji="0" lang="en-US" altLang="en-US" sz="2800"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344909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408</TotalTime>
  <Words>1078</Words>
  <Application>Microsoft Office PowerPoint</Application>
  <PresentationFormat>Custom</PresentationFormat>
  <Paragraphs>149</Paragraphs>
  <Slides>12</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Glacial Indifference</vt:lpstr>
      <vt:lpstr>Anton</vt:lpstr>
      <vt:lpstr>Glacial Indifference Bold</vt:lpstr>
      <vt:lpstr>Arial</vt:lpstr>
      <vt:lpstr>canada-type-gibson</vt:lpstr>
      <vt:lpstr>Calibri</vt:lpstr>
      <vt:lpstr>Aptos</vt:lpstr>
      <vt:lpstr>League Spartan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Greater VA Presentation</dc:title>
  <dc:creator>Rutter, Hope</dc:creator>
  <cp:lastModifiedBy>Rutter, Hope</cp:lastModifiedBy>
  <cp:revision>12</cp:revision>
  <dcterms:created xsi:type="dcterms:W3CDTF">2006-08-16T00:00:00Z</dcterms:created>
  <dcterms:modified xsi:type="dcterms:W3CDTF">2024-11-15T19:03:02Z</dcterms:modified>
  <dc:identifier>DAGVzPnrPMQ</dc:identifier>
</cp:coreProperties>
</file>